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844" r:id="rId5"/>
    <p:sldMasterId id="2147483891" r:id="rId6"/>
    <p:sldMasterId id="2147483894" r:id="rId7"/>
    <p:sldMasterId id="2147483916" r:id="rId8"/>
    <p:sldMasterId id="2147483938" r:id="rId9"/>
    <p:sldMasterId id="2147483964" r:id="rId10"/>
  </p:sldMasterIdLst>
  <p:notesMasterIdLst>
    <p:notesMasterId r:id="rId45"/>
  </p:notesMasterIdLst>
  <p:handoutMasterIdLst>
    <p:handoutMasterId r:id="rId46"/>
  </p:handoutMasterIdLst>
  <p:sldIdLst>
    <p:sldId id="2145708066" r:id="rId11"/>
    <p:sldId id="2145708067" r:id="rId12"/>
    <p:sldId id="2145708068" r:id="rId13"/>
    <p:sldId id="305" r:id="rId14"/>
    <p:sldId id="307" r:id="rId15"/>
    <p:sldId id="1993219841" r:id="rId16"/>
    <p:sldId id="1993219926" r:id="rId17"/>
    <p:sldId id="2145708061" r:id="rId18"/>
    <p:sldId id="2145707320" r:id="rId19"/>
    <p:sldId id="2145707316" r:id="rId20"/>
    <p:sldId id="2145708060" r:id="rId21"/>
    <p:sldId id="2145707516" r:id="rId22"/>
    <p:sldId id="2145708062" r:id="rId23"/>
    <p:sldId id="2145708063" r:id="rId24"/>
    <p:sldId id="2145708064" r:id="rId25"/>
    <p:sldId id="256" r:id="rId26"/>
    <p:sldId id="298" r:id="rId27"/>
    <p:sldId id="265" r:id="rId28"/>
    <p:sldId id="292" r:id="rId29"/>
    <p:sldId id="291" r:id="rId30"/>
    <p:sldId id="290" r:id="rId31"/>
    <p:sldId id="293" r:id="rId32"/>
    <p:sldId id="289" r:id="rId33"/>
    <p:sldId id="295" r:id="rId34"/>
    <p:sldId id="274" r:id="rId35"/>
    <p:sldId id="281" r:id="rId36"/>
    <p:sldId id="296" r:id="rId37"/>
    <p:sldId id="297" r:id="rId38"/>
    <p:sldId id="299" r:id="rId39"/>
    <p:sldId id="300" r:id="rId40"/>
    <p:sldId id="301" r:id="rId41"/>
    <p:sldId id="294" r:id="rId42"/>
    <p:sldId id="284" r:id="rId43"/>
    <p:sldId id="2145708065" r:id="rId4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DV" id="{6F5CDE58-6A3C-4554-9F34-828594167EBA}">
          <p14:sldIdLst>
            <p14:sldId id="2145708066"/>
            <p14:sldId id="2145708067"/>
            <p14:sldId id="2145708068"/>
            <p14:sldId id="305"/>
            <p14:sldId id="307"/>
            <p14:sldId id="1993219841"/>
            <p14:sldId id="1993219926"/>
            <p14:sldId id="2145708061"/>
            <p14:sldId id="2145707320"/>
            <p14:sldId id="2145707316"/>
            <p14:sldId id="2145708060"/>
            <p14:sldId id="2145707516"/>
            <p14:sldId id="2145708062"/>
            <p14:sldId id="2145708063"/>
            <p14:sldId id="2145708064"/>
            <p14:sldId id="256"/>
            <p14:sldId id="298"/>
            <p14:sldId id="265"/>
            <p14:sldId id="292"/>
            <p14:sldId id="291"/>
            <p14:sldId id="290"/>
            <p14:sldId id="293"/>
            <p14:sldId id="289"/>
            <p14:sldId id="295"/>
            <p14:sldId id="274"/>
            <p14:sldId id="281"/>
            <p14:sldId id="296"/>
            <p14:sldId id="297"/>
            <p14:sldId id="299"/>
            <p14:sldId id="300"/>
            <p14:sldId id="301"/>
            <p14:sldId id="294"/>
            <p14:sldId id="284"/>
            <p14:sldId id="214570806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9222111-003E-02CE-63B8-20F504886BC1}" name="Cara Marsh" initials="CM" userId="S::cara.marsh@gilead.com::35653861-bb6f-4fdb-a410-9bc93669f7e2" providerId="AD"/>
  <p188:author id="{B333AF4B-7378-E1E8-DA5C-2623073E4D5F}" name="Shelu Bhatia" initials="SB" userId="S::shelu.bhatia@gilead.com::a4129b6d-1c9e-4706-bc09-2fda8a4d75dd" providerId="AD"/>
  <p188:author id="{A429176B-84BC-D280-7593-A06FEF4CA07C}" name="Bonnie Lieberman (Partner)" initials="BL(" userId="Bonnie Lieberman (Partner)" providerId="None"/>
  <p188:author id="{272CCC76-AA2D-A69B-B062-4B709E3D3C56}" name="Poonum Patel" initials="PP" userId="S::poonum.patel@gilead.com::a66a1690-930e-4e89-ac33-5756426feb86" providerId="AD"/>
  <p188:author id="{8818A2AA-17B4-0C19-8052-F33488B50F30}" name="Stacey Scherbakovsky" initials="SS" userId="S::stacey.scherbakovsky@gilead.com::8d07ae25-13c3-4e0b-8c8e-72c4e51ef22f" providerId="AD"/>
  <p188:author id="{7A6F45D0-736E-AFD8-66C7-208ED015893C}" name="Gregor Weber" initials="GW" userId="S::gregor.weber@gilead.com::c6ed939c-b33a-487a-a68e-522a9e507d87" providerId="AD"/>
  <p188:author id="{EFF686D0-E810-3113-9658-078178431140}" name="Darya Habibi" initials="DH" userId="S::dhabibi@gilead.com::5f762d51-aa06-4778-a090-12ed8275251c" providerId="AD"/>
  <p188:author id="{8800BFF4-246C-C681-3641-89A67D73E8D3}" name="Kyle Hammond" initials="KH" userId="S::kyle.hammond@gilead.com::14b4175c-d3e8-4289-9380-2090b78c15df" providerId="AD"/>
  <p188:author id="{FE1848FB-8991-9721-8D3C-EFC84736F42C}" name="Osvaldo Romero" initials="OR" userId="S::osvaldo.romero@gilead.com::4fe1e30a-8baa-4b74-bbe4-ea9546db42e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9" name="Grace Chee" initials="GC" lastIdx="24" clrIdx="28">
    <p:extLst>
      <p:ext uri="{19B8F6BF-5375-455C-9EA6-DF929625EA0E}">
        <p15:presenceInfo xmlns:p15="http://schemas.microsoft.com/office/powerpoint/2012/main" userId="S::grace.chee@gilead.com::da4fcde4-6b9c-4225-84c2-2a9dbe28de14" providerId="AD"/>
      </p:ext>
    </p:extLst>
  </p:cmAuthor>
  <p:cmAuthor id="1" name="Cara Marsh" initials="CM" lastIdx="60" clrIdx="0">
    <p:extLst>
      <p:ext uri="{19B8F6BF-5375-455C-9EA6-DF929625EA0E}">
        <p15:presenceInfo xmlns:p15="http://schemas.microsoft.com/office/powerpoint/2012/main" userId="S::Cara.Marsh@gilead.com::35653861-bb6f-4fdb-a410-9bc93669f7e2" providerId="AD"/>
      </p:ext>
    </p:extLst>
  </p:cmAuthor>
  <p:cmAuthor id="30" name="Thanh Vu" initials="TV" lastIdx="1" clrIdx="29">
    <p:extLst>
      <p:ext uri="{19B8F6BF-5375-455C-9EA6-DF929625EA0E}">
        <p15:presenceInfo xmlns:p15="http://schemas.microsoft.com/office/powerpoint/2012/main" userId="S::Thanh.Vu5@gilead.com::d3aa1866-ac38-4584-9734-a2c69c1477da" providerId="AD"/>
      </p:ext>
    </p:extLst>
  </p:cmAuthor>
  <p:cmAuthor id="2" name="Bonnie Lieberman (Partner)" initials="BL(" lastIdx="528" clrIdx="1">
    <p:extLst>
      <p:ext uri="{19B8F6BF-5375-455C-9EA6-DF929625EA0E}">
        <p15:presenceInfo xmlns:p15="http://schemas.microsoft.com/office/powerpoint/2012/main" userId="Bonnie Lieberman (Partner)" providerId="None"/>
      </p:ext>
    </p:extLst>
  </p:cmAuthor>
  <p:cmAuthor id="3" name="Stacey Scherbakovsky" initials="SS" lastIdx="261" clrIdx="2">
    <p:extLst>
      <p:ext uri="{19B8F6BF-5375-455C-9EA6-DF929625EA0E}">
        <p15:presenceInfo xmlns:p15="http://schemas.microsoft.com/office/powerpoint/2012/main" userId="S::stacey.scherbakovsky@gilead.com::8d07ae25-13c3-4e0b-8c8e-72c4e51ef22f" providerId="AD"/>
      </p:ext>
    </p:extLst>
  </p:cmAuthor>
  <p:cmAuthor id="4" name="Bonnie Lieberman (Partner)" initials="B(" lastIdx="13" clrIdx="3">
    <p:extLst>
      <p:ext uri="{19B8F6BF-5375-455C-9EA6-DF929625EA0E}">
        <p15:presenceInfo xmlns:p15="http://schemas.microsoft.com/office/powerpoint/2012/main" userId="S::ext_blieberman@partners.gilead.com::66b485c9-e37d-4568-9d30-524583715e85" providerId="AD"/>
      </p:ext>
    </p:extLst>
  </p:cmAuthor>
  <p:cmAuthor id="5" name="Kyle Hammond" initials="KH" lastIdx="54" clrIdx="4">
    <p:extLst>
      <p:ext uri="{19B8F6BF-5375-455C-9EA6-DF929625EA0E}">
        <p15:presenceInfo xmlns:p15="http://schemas.microsoft.com/office/powerpoint/2012/main" userId="S::kyle.hammond@gilead.com::14b4175c-d3e8-4289-9380-2090b78c15df" providerId="AD"/>
      </p:ext>
    </p:extLst>
  </p:cmAuthor>
  <p:cmAuthor id="6" name="Osvaldo Romero" initials="OR" lastIdx="44" clrIdx="5">
    <p:extLst>
      <p:ext uri="{19B8F6BF-5375-455C-9EA6-DF929625EA0E}">
        <p15:presenceInfo xmlns:p15="http://schemas.microsoft.com/office/powerpoint/2012/main" userId="S::osvaldo.romero@gilead.com::4fe1e30a-8baa-4b74-bbe4-ea9546db42e8" providerId="AD"/>
      </p:ext>
    </p:extLst>
  </p:cmAuthor>
  <p:cmAuthor id="7" name="Gregor Weber" initials="GW" lastIdx="166" clrIdx="6">
    <p:extLst>
      <p:ext uri="{19B8F6BF-5375-455C-9EA6-DF929625EA0E}">
        <p15:presenceInfo xmlns:p15="http://schemas.microsoft.com/office/powerpoint/2012/main" userId="S::gregor.weber@gilead.com::c6ed939c-b33a-487a-a68e-522a9e507d87" providerId="AD"/>
      </p:ext>
    </p:extLst>
  </p:cmAuthor>
  <p:cmAuthor id="8" name="Connor Horton (Partner)" initials="CH(" lastIdx="17" clrIdx="7">
    <p:extLst>
      <p:ext uri="{19B8F6BF-5375-455C-9EA6-DF929625EA0E}">
        <p15:presenceInfo xmlns:p15="http://schemas.microsoft.com/office/powerpoint/2012/main" userId="Connor Horton (Partner)" providerId="None"/>
      </p:ext>
    </p:extLst>
  </p:cmAuthor>
  <p:cmAuthor id="9" name="Mike Tran" initials="MT" lastIdx="11" clrIdx="8">
    <p:extLst>
      <p:ext uri="{19B8F6BF-5375-455C-9EA6-DF929625EA0E}">
        <p15:presenceInfo xmlns:p15="http://schemas.microsoft.com/office/powerpoint/2012/main" userId="S::Mike.Tran@gilead.com::93563fbb-de8e-4b2a-b77a-0355a27e8557" providerId="AD"/>
      </p:ext>
    </p:extLst>
  </p:cmAuthor>
  <p:cmAuthor id="10" name="Sarjita Naik" initials="SN" lastIdx="14" clrIdx="9">
    <p:extLst>
      <p:ext uri="{19B8F6BF-5375-455C-9EA6-DF929625EA0E}">
        <p15:presenceInfo xmlns:p15="http://schemas.microsoft.com/office/powerpoint/2012/main" userId="S::sarjita.naik@gilead.com::53890907-851c-458e-8569-e83c44da7b47" providerId="AD"/>
      </p:ext>
    </p:extLst>
  </p:cmAuthor>
  <p:cmAuthor id="11" name="Tom Hahambis" initials="TH" lastIdx="26" clrIdx="10">
    <p:extLst>
      <p:ext uri="{19B8F6BF-5375-455C-9EA6-DF929625EA0E}">
        <p15:presenceInfo xmlns:p15="http://schemas.microsoft.com/office/powerpoint/2012/main" userId="S::tom.hahambis@gilead.com::ce8b44e2-8d09-4d56-aa8e-bdb2479a2414" providerId="AD"/>
      </p:ext>
    </p:extLst>
  </p:cmAuthor>
  <p:cmAuthor id="12" name="Darya Habibi" initials="DH" lastIdx="49" clrIdx="11">
    <p:extLst>
      <p:ext uri="{19B8F6BF-5375-455C-9EA6-DF929625EA0E}">
        <p15:presenceInfo xmlns:p15="http://schemas.microsoft.com/office/powerpoint/2012/main" userId="S::dhabibi@gilead.com::5f762d51-aa06-4778-a090-12ed8275251c" providerId="AD"/>
      </p:ext>
    </p:extLst>
  </p:cmAuthor>
  <p:cmAuthor id="13" name="Poonum Patel" initials="PP" lastIdx="228" clrIdx="12">
    <p:extLst>
      <p:ext uri="{19B8F6BF-5375-455C-9EA6-DF929625EA0E}">
        <p15:presenceInfo xmlns:p15="http://schemas.microsoft.com/office/powerpoint/2012/main" userId="S::Poonum.Patel@gilead.com::a66a1690-930e-4e89-ac33-5756426feb86" providerId="AD"/>
      </p:ext>
    </p:extLst>
  </p:cmAuthor>
  <p:cmAuthor id="14" name="John Wolf" initials="JW" lastIdx="16" clrIdx="13">
    <p:extLst>
      <p:ext uri="{19B8F6BF-5375-455C-9EA6-DF929625EA0E}">
        <p15:presenceInfo xmlns:p15="http://schemas.microsoft.com/office/powerpoint/2012/main" userId="S::john.wolf@gilead.com::6f2e45b8-2bb1-4696-bd03-2ef1d6559542" providerId="AD"/>
      </p:ext>
    </p:extLst>
  </p:cmAuthor>
  <p:cmAuthor id="15" name="Anna Atkinson" initials="AA" lastIdx="2" clrIdx="14">
    <p:extLst>
      <p:ext uri="{19B8F6BF-5375-455C-9EA6-DF929625EA0E}">
        <p15:presenceInfo xmlns:p15="http://schemas.microsoft.com/office/powerpoint/2012/main" userId="Anna Atkinson" providerId="None"/>
      </p:ext>
    </p:extLst>
  </p:cmAuthor>
  <p:cmAuthor id="16" name="Anna Atkinson (Partner)" initials="A(" lastIdx="2" clrIdx="15">
    <p:extLst>
      <p:ext uri="{19B8F6BF-5375-455C-9EA6-DF929625EA0E}">
        <p15:presenceInfo xmlns:p15="http://schemas.microsoft.com/office/powerpoint/2012/main" userId="S::ext_aatkinson01@partners.gilead.com::2c299b2e-ab68-48a9-a892-3c0643a1f346" providerId="AD"/>
      </p:ext>
    </p:extLst>
  </p:cmAuthor>
  <p:cmAuthor id="17" name="Kim Vanstraelen" initials="KV" lastIdx="147" clrIdx="16">
    <p:extLst>
      <p:ext uri="{19B8F6BF-5375-455C-9EA6-DF929625EA0E}">
        <p15:presenceInfo xmlns:p15="http://schemas.microsoft.com/office/powerpoint/2012/main" userId="S::kvanstraelen@gilead.com::3a5ee597-80ce-4361-bf4b-881ad89cb359" providerId="AD"/>
      </p:ext>
    </p:extLst>
  </p:cmAuthor>
  <p:cmAuthor id="18" name="Anna Atkinson (Partner)" initials="AA(" lastIdx="1" clrIdx="17">
    <p:extLst>
      <p:ext uri="{19B8F6BF-5375-455C-9EA6-DF929625EA0E}">
        <p15:presenceInfo xmlns:p15="http://schemas.microsoft.com/office/powerpoint/2012/main" userId="Anna Atkinson (Partner)" providerId="None"/>
      </p:ext>
    </p:extLst>
  </p:cmAuthor>
  <p:cmAuthor id="19" name="Dona Khoshabafard" initials="DK" lastIdx="31" clrIdx="18">
    <p:extLst>
      <p:ext uri="{19B8F6BF-5375-455C-9EA6-DF929625EA0E}">
        <p15:presenceInfo xmlns:p15="http://schemas.microsoft.com/office/powerpoint/2012/main" userId="S::dona.khoshabafard@gilead.com::43b65b97-948d-4c72-93a1-f0bf5c501dfb" providerId="AD"/>
      </p:ext>
    </p:extLst>
  </p:cmAuthor>
  <p:cmAuthor id="20" name="Leland Yee" initials="LY" lastIdx="28" clrIdx="19">
    <p:extLst>
      <p:ext uri="{19B8F6BF-5375-455C-9EA6-DF929625EA0E}">
        <p15:presenceInfo xmlns:p15="http://schemas.microsoft.com/office/powerpoint/2012/main" userId="S::leland.yee4@gilead.com::5594b399-d286-4e0b-ae55-b4b1ccd45bff" providerId="AD"/>
      </p:ext>
    </p:extLst>
  </p:cmAuthor>
  <p:cmAuthor id="21" name="Stuart Yau" initials="SY" lastIdx="12" clrIdx="20">
    <p:extLst>
      <p:ext uri="{19B8F6BF-5375-455C-9EA6-DF929625EA0E}">
        <p15:presenceInfo xmlns:p15="http://schemas.microsoft.com/office/powerpoint/2012/main" userId="S::stuart.yau@gilead.com::55186b92-67fc-46b0-80ea-4b30c08b119f" providerId="AD"/>
      </p:ext>
    </p:extLst>
  </p:cmAuthor>
  <p:cmAuthor id="22" name="Andy Huang" initials="AH" lastIdx="17" clrIdx="21">
    <p:extLst>
      <p:ext uri="{19B8F6BF-5375-455C-9EA6-DF929625EA0E}">
        <p15:presenceInfo xmlns:p15="http://schemas.microsoft.com/office/powerpoint/2012/main" userId="S::andy.huang8@gilead.com::7ba0a390-1039-4c01-8957-5231ec23bb7b" providerId="AD"/>
      </p:ext>
    </p:extLst>
  </p:cmAuthor>
  <p:cmAuthor id="23" name="Shayon Salehi" initials="SS" lastIdx="36" clrIdx="22">
    <p:extLst>
      <p:ext uri="{19B8F6BF-5375-455C-9EA6-DF929625EA0E}">
        <p15:presenceInfo xmlns:p15="http://schemas.microsoft.com/office/powerpoint/2012/main" userId="S::shayon.salehi@gilead.com::e3c9554d-4456-4157-8bde-9169216cadfb" providerId="AD"/>
      </p:ext>
    </p:extLst>
  </p:cmAuthor>
  <p:cmAuthor id="24" name="Farrah Black" initials="FB" lastIdx="3" clrIdx="23">
    <p:extLst>
      <p:ext uri="{19B8F6BF-5375-455C-9EA6-DF929625EA0E}">
        <p15:presenceInfo xmlns:p15="http://schemas.microsoft.com/office/powerpoint/2012/main" userId="S::farrah.black@gilead.com::6392eb3d-56f6-4681-b7d2-a7caf6e7239c" providerId="AD"/>
      </p:ext>
    </p:extLst>
  </p:cmAuthor>
  <p:cmAuthor id="25" name="Candido Hernandez" initials="CH" lastIdx="12" clrIdx="24">
    <p:extLst>
      <p:ext uri="{19B8F6BF-5375-455C-9EA6-DF929625EA0E}">
        <p15:presenceInfo xmlns:p15="http://schemas.microsoft.com/office/powerpoint/2012/main" userId="S::chernandez03@gilead.com::395d4cf3-6bc2-4e60-94aa-959374617500" providerId="AD"/>
      </p:ext>
    </p:extLst>
  </p:cmAuthor>
  <p:cmAuthor id="26" name="Michael Mertens" initials="MM" lastIdx="20" clrIdx="25">
    <p:extLst>
      <p:ext uri="{19B8F6BF-5375-455C-9EA6-DF929625EA0E}">
        <p15:presenceInfo xmlns:p15="http://schemas.microsoft.com/office/powerpoint/2012/main" userId="S::michael.mertens@gilead.com::3584fe63-63a6-4d97-b98b-8f9ce0fb99ff" providerId="AD"/>
      </p:ext>
    </p:extLst>
  </p:cmAuthor>
  <p:cmAuthor id="27" name="Annie Son" initials="AS" lastIdx="2" clrIdx="26">
    <p:extLst>
      <p:ext uri="{19B8F6BF-5375-455C-9EA6-DF929625EA0E}">
        <p15:presenceInfo xmlns:p15="http://schemas.microsoft.com/office/powerpoint/2012/main" userId="S::Annie.Son@gilead.com::9ab8425c-73b8-4bb4-86ae-1b0a55e62a0a" providerId="AD"/>
      </p:ext>
    </p:extLst>
  </p:cmAuthor>
  <p:cmAuthor id="28" name="Stacey Lee" initials="SL" lastIdx="4" clrIdx="27">
    <p:extLst>
      <p:ext uri="{19B8F6BF-5375-455C-9EA6-DF929625EA0E}">
        <p15:presenceInfo xmlns:p15="http://schemas.microsoft.com/office/powerpoint/2012/main" userId="S::stacey.lee@gilead.com::bcaf6561-24ea-41f3-8d78-fe82fdfacb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82BC"/>
    <a:srgbClr val="0070C0"/>
    <a:srgbClr val="97BAFF"/>
    <a:srgbClr val="002060"/>
    <a:srgbClr val="000000"/>
    <a:srgbClr val="C50E3C"/>
    <a:srgbClr val="960000"/>
    <a:srgbClr val="FF5B5B"/>
    <a:srgbClr val="006100"/>
    <a:srgbClr val="E9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656" autoAdjust="0"/>
  </p:normalViewPr>
  <p:slideViewPr>
    <p:cSldViewPr snapToGrid="0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720" y="-3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141227\Documents\Documents%20S&#233;gol&#232;ne\VHD\Labo%20Projets\Cascade%20VHD%20AVC\AgHBs%20pos%20et%20VHD%200804202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mssm3\mssm3$\magera01\Budget\SPEARHEAD\Data\SPEARHEAD%20Data%20Summary%2011.1.2024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mssm3\mssm3$\magera01\Budget\SPEARHEAD\Data\SPEARHEAD%20Data%20Summary%2011.1.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mssm3\mssm3$\magera01\Budget\SPEARHEAD\Data\SPEARHEAD%20Data%20Summary%2011.1.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ssm3\mssm3$\magera01\Budget\SPEARHEAD\Data\SPEARHEAD%20Data%20Summary%2011.1.2024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mssm3\mssm3$\magera01\Budget\SPEARHEAD\Data\SPEARHEAD%20Data%20Summary%2011.1.2024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119390834478617E-2"/>
          <c:y val="0"/>
          <c:w val="0.97576121833104279"/>
          <c:h val="0.8905871249946154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99-4E92-8E1F-5FB8FD27F5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99-4E92-8E1F-5FB8FD27F534}"/>
              </c:ext>
            </c:extLst>
          </c:dPt>
          <c:dPt>
            <c:idx val="3"/>
            <c:invertIfNegative val="0"/>
            <c:bubble3D val="0"/>
            <c:spPr>
              <a:solidFill>
                <a:srgbClr val="45842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D99-4E92-8E1F-5FB8FD27F534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D99-4E92-8E1F-5FB8FD27F534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80</c:v>
                </c:pt>
                <c:pt idx="2">
                  <c:v>60</c:v>
                </c:pt>
                <c:pt idx="3">
                  <c:v>20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99-4E92-8E1F-5FB8FD27F5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ltUpDiag">
                <a:fgClr>
                  <a:srgbClr val="537AC6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D99-4E92-8E1F-5FB8FD27F534}"/>
              </c:ext>
            </c:extLst>
          </c:dPt>
          <c:dPt>
            <c:idx val="2"/>
            <c:invertIfNegative val="0"/>
            <c:bubble3D val="0"/>
            <c:spPr>
              <a:pattFill prst="lt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D99-4E92-8E1F-5FB8FD27F534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accent4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D99-4E92-8E1F-5FB8FD27F534}"/>
              </c:ext>
            </c:extLst>
          </c:dPt>
          <c:dPt>
            <c:idx val="4"/>
            <c:invertIfNegative val="0"/>
            <c:bubble3D val="0"/>
            <c:spPr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D99-4E92-8E1F-5FB8FD27F534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80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D99-4E92-8E1F-5FB8FD27F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2825872"/>
        <c:axId val="572826528"/>
      </c:barChart>
      <c:catAx>
        <c:axId val="572825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2826528"/>
        <c:crosses val="autoZero"/>
        <c:auto val="1"/>
        <c:lblAlgn val="ctr"/>
        <c:lblOffset val="100"/>
        <c:noMultiLvlLbl val="0"/>
      </c:catAx>
      <c:valAx>
        <c:axId val="5728265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282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78196996208808"/>
          <c:y val="0.14431517488885318"/>
          <c:w val="0.83675506707494895"/>
          <c:h val="0.6614896352241683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Tested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US tertiary setting
HBV/HIV patients
1994–2014 (n=155)</c:v>
                </c:pt>
                <c:pt idx="1">
                  <c:v>US Veterans
HBV patients
1999–2013 (n=25,603)</c:v>
                </c:pt>
                <c:pt idx="2">
                  <c:v>US tertiary setting
HBV patients
1994–2014 (n=852)</c:v>
                </c:pt>
                <c:pt idx="3">
                  <c:v>London Hospital
Long-term HBV patients
2005–2012 (n=142)</c:v>
                </c:pt>
                <c:pt idx="4">
                  <c:v>London Hospital
Physician-requested test
2005–2012 (n=168)</c:v>
                </c:pt>
                <c:pt idx="5">
                  <c:v>London Hospital
HBsAg+ in prior 6 months
2005–2012 (n=26)</c:v>
                </c:pt>
                <c:pt idx="6">
                  <c:v>London Hospital
New CHB diagnosis
2001–2012 (n=3563)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8.5</c:v>
                </c:pt>
                <c:pt idx="2">
                  <c:v>13</c:v>
                </c:pt>
                <c:pt idx="3">
                  <c:v>36</c:v>
                </c:pt>
                <c:pt idx="4">
                  <c:v>40</c:v>
                </c:pt>
                <c:pt idx="5">
                  <c:v>62</c:v>
                </c:pt>
                <c:pt idx="6">
                  <c:v>99.4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7-485C-B1B1-89CAEB7554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tested</c:v>
                </c:pt>
              </c:strCache>
            </c:strRef>
          </c:tx>
          <c:spPr>
            <a:solidFill>
              <a:schemeClr val="bg2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Sheet1!$A$2:$A$8</c:f>
              <c:strCache>
                <c:ptCount val="7"/>
                <c:pt idx="0">
                  <c:v>US tertiary setting
HBV/HIV patients
1994–2014 (n=155)</c:v>
                </c:pt>
                <c:pt idx="1">
                  <c:v>US Veterans
HBV patients
1999–2013 (n=25,603)</c:v>
                </c:pt>
                <c:pt idx="2">
                  <c:v>US tertiary setting
HBV patients
1994–2014 (n=852)</c:v>
                </c:pt>
                <c:pt idx="3">
                  <c:v>London Hospital
Long-term HBV patients
2005–2012 (n=142)</c:v>
                </c:pt>
                <c:pt idx="4">
                  <c:v>London Hospital
Physician-requested test
2005–2012 (n=168)</c:v>
                </c:pt>
                <c:pt idx="5">
                  <c:v>London Hospital
HBsAg+ in prior 6 months
2005–2012 (n=26)</c:v>
                </c:pt>
                <c:pt idx="6">
                  <c:v>London Hospital
New CHB diagnosis
2001–2012 (n=3563)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95</c:v>
                </c:pt>
                <c:pt idx="1">
                  <c:v>90.5</c:v>
                </c:pt>
                <c:pt idx="2">
                  <c:v>87</c:v>
                </c:pt>
                <c:pt idx="3">
                  <c:v>64</c:v>
                </c:pt>
                <c:pt idx="4">
                  <c:v>60</c:v>
                </c:pt>
                <c:pt idx="5">
                  <c:v>38</c:v>
                </c:pt>
                <c:pt idx="6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B7-485C-B1B1-89CAEB7554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793599336"/>
        <c:axId val="1793605240"/>
      </c:barChart>
      <c:catAx>
        <c:axId val="1793599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605240"/>
        <c:crosses val="autoZero"/>
        <c:auto val="1"/>
        <c:lblAlgn val="r"/>
        <c:lblOffset val="100"/>
        <c:noMultiLvlLbl val="0"/>
      </c:catAx>
      <c:valAx>
        <c:axId val="1793605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Proportion of HBV patients</a:t>
                </a:r>
                <a:r>
                  <a:rPr lang="en-GB" baseline="0" dirty="0"/>
                  <a:t> tested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5993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5960020477316497"/>
          <c:y val="0.10228560766889416"/>
          <c:w val="0.28530329097352802"/>
          <c:h val="4.68482489675443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solidFill>
                <a:schemeClr val="accent2">
                  <a:lumMod val="40000"/>
                  <a:lumOff val="60000"/>
                </a:schemeClr>
              </a:solidFill>
            </a:ln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94F-47EA-80DA-B0CBA64D9B05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35000">
                    <a:schemeClr val="accent2"/>
                  </a:gs>
                  <a:gs pos="16000">
                    <a:schemeClr val="accent2"/>
                  </a:gs>
                  <a:gs pos="66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600000" scaled="0"/>
                <a:tileRect/>
              </a:gra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4F-47EA-80DA-B0CBA64D9B05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190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94F-47EA-80DA-B0CBA64D9B05}"/>
              </c:ext>
            </c:extLst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190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78-4ABA-BE18-CA0869BA1E71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87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F-47EA-80DA-B0CBA64D9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00946756519067"/>
          <c:y val="9.4109595411758937E-2"/>
          <c:w val="0.83499053243480936"/>
          <c:h val="0.54191798475329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B3D-4D1E-B11F-3E714216C54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B3D-4D1E-B11F-3E714216C5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Liver decompensation</c:v>
                </c:pt>
                <c:pt idx="1">
                  <c:v>HCC</c:v>
                </c:pt>
                <c:pt idx="2">
                  <c:v>Liver transplant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15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3D-4D1E-B11F-3E714216C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215808880"/>
        <c:axId val="215798064"/>
      </c:barChart>
      <c:catAx>
        <c:axId val="21580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215798064"/>
        <c:crosses val="autoZero"/>
        <c:auto val="1"/>
        <c:lblAlgn val="ctr"/>
        <c:lblOffset val="0"/>
        <c:noMultiLvlLbl val="0"/>
      </c:catAx>
      <c:valAx>
        <c:axId val="215798064"/>
        <c:scaling>
          <c:orientation val="minMax"/>
          <c:max val="5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sz="1200" b="1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Individuals, %</a:t>
                </a:r>
              </a:p>
            </c:rich>
          </c:tx>
          <c:layout>
            <c:manualLayout>
              <c:xMode val="edge"/>
              <c:yMode val="edge"/>
              <c:x val="0"/>
              <c:y val="0.176148908596696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50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21580888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41489774845003"/>
          <c:y val="0.17502117899530201"/>
          <c:w val="0.85729606441328754"/>
          <c:h val="0.6752912378954275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HDV Ab+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Sheet1!$A$5:$A$7</c:f>
              <c:strCache>
                <c:ptCount val="3"/>
                <c:pt idx="0">
                  <c:v>Total</c:v>
                </c:pt>
                <c:pt idx="1">
                  <c:v>Academic</c:v>
                </c:pt>
                <c:pt idx="2">
                  <c:v>Primary care</c:v>
                </c:pt>
              </c:strCache>
            </c:strRef>
          </c:cat>
          <c:val>
            <c:numRef>
              <c:f>Sheet1!$B$5:$B$7</c:f>
              <c:numCache>
                <c:formatCode>General</c:formatCode>
                <c:ptCount val="3"/>
                <c:pt idx="0">
                  <c:v>13</c:v>
                </c:pt>
                <c:pt idx="1">
                  <c:v>13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4D-4B0E-B25F-4ED3718C64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HDV Ab tested</c:v>
                </c:pt>
              </c:strCache>
            </c:strRef>
          </c:tx>
          <c:spPr>
            <a:solidFill>
              <a:srgbClr val="960000"/>
            </a:solidFill>
            <a:ln>
              <a:noFill/>
            </a:ln>
            <a:effectLst/>
          </c:spPr>
          <c:invertIfNegative val="0"/>
          <c:cat>
            <c:strRef>
              <c:f>Sheet1!$A$5:$A$7</c:f>
              <c:strCache>
                <c:ptCount val="3"/>
                <c:pt idx="0">
                  <c:v>Total</c:v>
                </c:pt>
                <c:pt idx="1">
                  <c:v>Academic</c:v>
                </c:pt>
                <c:pt idx="2">
                  <c:v>Primary care</c:v>
                </c:pt>
              </c:strCache>
            </c:strRef>
          </c:cat>
          <c:val>
            <c:numRef>
              <c:f>Sheet1!$C$5:$C$7</c:f>
              <c:numCache>
                <c:formatCode>General</c:formatCode>
                <c:ptCount val="3"/>
                <c:pt idx="0">
                  <c:v>157</c:v>
                </c:pt>
                <c:pt idx="1">
                  <c:v>118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4D-4B0E-B25F-4ED3718C64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HBsAg+</c:v>
                </c:pt>
              </c:strCache>
            </c:strRef>
          </c:tx>
          <c:spPr>
            <a:solidFill>
              <a:srgbClr val="4E82BC"/>
            </a:solidFill>
            <a:ln>
              <a:noFill/>
            </a:ln>
            <a:effectLst/>
          </c:spPr>
          <c:invertIfNegative val="0"/>
          <c:cat>
            <c:strRef>
              <c:f>Sheet1!$A$5:$A$7</c:f>
              <c:strCache>
                <c:ptCount val="3"/>
                <c:pt idx="0">
                  <c:v>Total</c:v>
                </c:pt>
                <c:pt idx="1">
                  <c:v>Academic</c:v>
                </c:pt>
                <c:pt idx="2">
                  <c:v>Primary care</c:v>
                </c:pt>
              </c:strCache>
            </c:strRef>
          </c:cat>
          <c:val>
            <c:numRef>
              <c:f>Sheet1!$D$5:$D$7</c:f>
              <c:numCache>
                <c:formatCode>General</c:formatCode>
                <c:ptCount val="3"/>
                <c:pt idx="0">
                  <c:v>1503</c:v>
                </c:pt>
                <c:pt idx="1">
                  <c:v>305</c:v>
                </c:pt>
                <c:pt idx="2">
                  <c:v>1198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4D-4B0E-B25F-4ED3718C6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536283072"/>
        <c:axId val="1536280576"/>
      </c:barChart>
      <c:catAx>
        <c:axId val="15362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1536280576"/>
        <c:crosses val="autoZero"/>
        <c:auto val="1"/>
        <c:lblAlgn val="ctr"/>
        <c:lblOffset val="100"/>
        <c:noMultiLvlLbl val="0"/>
      </c:catAx>
      <c:valAx>
        <c:axId val="15362805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1">
                        <a:lumMod val="50000"/>
                      </a:schemeClr>
                    </a:solidFill>
                    <a:latin typeface="Trebuchet MS" panose="020B0603020202020204" pitchFamily="34" charset="0"/>
                  </a:rPr>
                  <a:t>% of HBsAg patients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50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15362830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074614278692059"/>
          <c:y val="3.5066609684704236E-2"/>
          <c:w val="0.59865709471508444"/>
          <c:h val="8.03115391582117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00946756519067"/>
          <c:y val="9.4109595411758937E-2"/>
          <c:w val="0.83499053243480936"/>
          <c:h val="0.66133944361418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HBsAg+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630-4BD7-8805-01C322D30BC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630-4BD7-8805-01C322D30B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564</c:v>
                </c:pt>
                <c:pt idx="1">
                  <c:v>578</c:v>
                </c:pt>
                <c:pt idx="2">
                  <c:v>350</c:v>
                </c:pt>
                <c:pt idx="3">
                  <c:v>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30-4BD7-8805-01C322D30B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Anti-HDV screening</c:v>
                </c:pt>
              </c:strCache>
            </c:strRef>
          </c:tx>
          <c:spPr>
            <a:solidFill>
              <a:srgbClr val="C50E3C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5.8645569038649047E-3"/>
                  <c:y val="3.68614372767815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B7-49E9-AA6F-FAFCF75834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36</c:v>
                </c:pt>
                <c:pt idx="1">
                  <c:v>47</c:v>
                </c:pt>
                <c:pt idx="2">
                  <c:v>31</c:v>
                </c:pt>
                <c:pt idx="3">
                  <c:v>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30-4BD7-8805-01C322D30B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Anti-VHD+</c:v>
                </c:pt>
              </c:strCache>
            </c:strRef>
          </c:tx>
          <c:spPr>
            <a:solidFill>
              <a:srgbClr val="8DC1C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93227845193245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B7-49E9-AA6F-FAFCF75834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6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30-4BD7-8805-01C322D30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215808880"/>
        <c:axId val="215798064"/>
      </c:barChart>
      <c:catAx>
        <c:axId val="21580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215798064"/>
        <c:crosses val="autoZero"/>
        <c:auto val="1"/>
        <c:lblAlgn val="ctr"/>
        <c:lblOffset val="0"/>
        <c:noMultiLvlLbl val="0"/>
      </c:catAx>
      <c:valAx>
        <c:axId val="215798064"/>
        <c:scaling>
          <c:orientation val="minMax"/>
          <c:max val="8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Anti-HDV+ cases/year, n</a:t>
                </a:r>
              </a:p>
            </c:rich>
          </c:tx>
          <c:layout>
            <c:manualLayout>
              <c:xMode val="edge"/>
              <c:yMode val="edge"/>
              <c:x val="0"/>
              <c:y val="0.131915183864558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50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215808880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Feuil3!$H$1</c:f>
              <c:strCache>
                <c:ptCount val="1"/>
                <c:pt idx="0">
                  <c:v>% HDV screening</c:v>
                </c:pt>
              </c:strCache>
            </c:strRef>
          </c:tx>
          <c:spPr>
            <a:solidFill>
              <a:srgbClr val="C50E3C"/>
            </a:solidFill>
            <a:ln>
              <a:noFill/>
            </a:ln>
            <a:effectLst/>
          </c:spPr>
          <c:invertIfNegative val="0"/>
          <c:cat>
            <c:numRef>
              <c:f>Feuil3!$A$2:$A$12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Feuil3!$H$2:$H$12</c:f>
              <c:numCache>
                <c:formatCode>0%</c:formatCode>
                <c:ptCount val="11"/>
                <c:pt idx="0">
                  <c:v>0.87228260869565222</c:v>
                </c:pt>
                <c:pt idx="1">
                  <c:v>0.86711711711711714</c:v>
                </c:pt>
                <c:pt idx="2">
                  <c:v>0.8547854785478548</c:v>
                </c:pt>
                <c:pt idx="3">
                  <c:v>0.85981308411214952</c:v>
                </c:pt>
                <c:pt idx="4">
                  <c:v>0.86798679867986794</c:v>
                </c:pt>
                <c:pt idx="5">
                  <c:v>0.89679715302491103</c:v>
                </c:pt>
                <c:pt idx="6">
                  <c:v>0.93114754098360653</c:v>
                </c:pt>
                <c:pt idx="7">
                  <c:v>0.96747967479674801</c:v>
                </c:pt>
                <c:pt idx="8">
                  <c:v>0.98449612403100772</c:v>
                </c:pt>
                <c:pt idx="9">
                  <c:v>0.95652173913043481</c:v>
                </c:pt>
                <c:pt idx="10">
                  <c:v>0.94871794871794868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D-40A4-AE18-305B5C349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2"/>
        <c:axId val="406124320"/>
        <c:axId val="498675328"/>
      </c:barChart>
      <c:lineChart>
        <c:grouping val="standard"/>
        <c:varyColors val="0"/>
        <c:ser>
          <c:idx val="1"/>
          <c:order val="1"/>
          <c:tx>
            <c:strRef>
              <c:f>Feuil3!$I$1</c:f>
              <c:strCache>
                <c:ptCount val="1"/>
                <c:pt idx="0">
                  <c:v>% HDV-Ab +</c:v>
                </c:pt>
              </c:strCache>
            </c:strRef>
          </c:tx>
          <c:spPr>
            <a:ln w="22225" cap="rnd">
              <a:solidFill>
                <a:srgbClr val="20366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000000"/>
              </a:solidFill>
              <a:ln w="9525">
                <a:noFill/>
                <a:round/>
              </a:ln>
              <a:effectLst/>
            </c:spPr>
          </c:marker>
          <c:cat>
            <c:numRef>
              <c:f>Feuil3!$A$2:$A$12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Feuil3!$I$2:$I$12</c:f>
              <c:numCache>
                <c:formatCode>0.0%</c:formatCode>
                <c:ptCount val="11"/>
                <c:pt idx="0">
                  <c:v>6.2305295950155763E-2</c:v>
                </c:pt>
                <c:pt idx="1">
                  <c:v>7.0129870129870125E-2</c:v>
                </c:pt>
                <c:pt idx="2">
                  <c:v>5.7915057915057917E-2</c:v>
                </c:pt>
                <c:pt idx="3">
                  <c:v>6.1594202898550728E-2</c:v>
                </c:pt>
                <c:pt idx="4">
                  <c:v>3.8022813688212927E-2</c:v>
                </c:pt>
                <c:pt idx="5">
                  <c:v>4.3650793650793648E-2</c:v>
                </c:pt>
                <c:pt idx="6">
                  <c:v>7.746478873239436E-2</c:v>
                </c:pt>
                <c:pt idx="7">
                  <c:v>5.0420168067226892E-2</c:v>
                </c:pt>
                <c:pt idx="8">
                  <c:v>6.6929133858267723E-2</c:v>
                </c:pt>
                <c:pt idx="9">
                  <c:v>5.5555555555555552E-2</c:v>
                </c:pt>
                <c:pt idx="10">
                  <c:v>0.10810810810810811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8D-40A4-AE18-305B5C349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3306688"/>
        <c:axId val="497171176"/>
      </c:lineChart>
      <c:valAx>
        <c:axId val="497171176"/>
        <c:scaling>
          <c:orientation val="minMax"/>
          <c:max val="0.2"/>
        </c:scaling>
        <c:delete val="0"/>
        <c:axPos val="r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 b="1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% anti-HDV+</a:t>
                </a:r>
              </a:p>
            </c:rich>
          </c:tx>
          <c:layout>
            <c:manualLayout>
              <c:xMode val="edge"/>
              <c:yMode val="edge"/>
              <c:x val="0.95780474737357035"/>
              <c:y val="0.225369157364084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rgbClr val="000000"/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503306688"/>
        <c:crosses val="max"/>
        <c:crossBetween val="between"/>
      </c:valAx>
      <c:catAx>
        <c:axId val="50330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497171176"/>
        <c:crosses val="autoZero"/>
        <c:auto val="1"/>
        <c:lblAlgn val="ctr"/>
        <c:lblOffset val="100"/>
        <c:noMultiLvlLbl val="0"/>
      </c:catAx>
      <c:valAx>
        <c:axId val="4986753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 b="1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% HDV screening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rgbClr val="000000"/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406124320"/>
        <c:crosses val="autoZero"/>
        <c:crossBetween val="between"/>
      </c:valAx>
      <c:catAx>
        <c:axId val="406124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86753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HDV Ab Screening Rate (Ever Screened) after Reflex Implementation </a:t>
            </a:r>
          </a:p>
          <a:p>
            <a:pPr>
              <a:defRPr/>
            </a:pPr>
            <a:r>
              <a:rPr lang="en-US" dirty="0"/>
              <a:t>March - October 2024 (n = 939 </a:t>
            </a:r>
            <a:r>
              <a:rPr lang="en-US" dirty="0" err="1"/>
              <a:t>HBsAg</a:t>
            </a:r>
            <a:r>
              <a:rPr lang="en-US" dirty="0"/>
              <a:t>+)</a:t>
            </a:r>
          </a:p>
        </c:rich>
      </c:tx>
      <c:layout>
        <c:manualLayout>
          <c:xMode val="edge"/>
          <c:yMode val="edge"/>
          <c:x val="0.18834164517232382"/>
          <c:y val="1.42607032473043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Sheet1!$C$178</c:f>
              <c:strCache>
                <c:ptCount val="1"/>
                <c:pt idx="0">
                  <c:v>Ever Received HDV Ab Test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Sheet1!$A$179:$A$180</c:f>
              <c:strCache>
                <c:ptCount val="2"/>
                <c:pt idx="0">
                  <c:v>Non-Reflex HBsAg</c:v>
                </c:pt>
                <c:pt idx="1">
                  <c:v>Reflex HBsAg</c:v>
                </c:pt>
              </c:strCache>
            </c:strRef>
          </c:cat>
          <c:val>
            <c:numRef>
              <c:f>Sheet1!$D$179:$D$180</c:f>
              <c:numCache>
                <c:formatCode>0%</c:formatCode>
                <c:ptCount val="2"/>
                <c:pt idx="0">
                  <c:v>0.47566371681415931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A-4802-B562-21A7BEFB2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363280"/>
        <c:axId val="132440224"/>
      </c:barChart>
      <c:catAx>
        <c:axId val="32936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440224"/>
        <c:crosses val="autoZero"/>
        <c:auto val="1"/>
        <c:lblAlgn val="ctr"/>
        <c:lblOffset val="100"/>
        <c:noMultiLvlLbl val="0"/>
      </c:catAx>
      <c:valAx>
        <c:axId val="13244022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6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Sheet1!$A$38</c:f>
              <c:strCache>
                <c:ptCount val="1"/>
                <c:pt idx="0">
                  <c:v>Unique Patients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B0DE1EB-13B5-4165-8740-40A1D99C74A3}" type="CELLRANGE">
                      <a:rPr lang="en-US"/>
                      <a:pPr/>
                      <a:t>[CELLRANGE]</a:t>
                    </a:fld>
                    <a:endParaRPr lang="en-US" baseline="0" dirty="0"/>
                  </a:p>
                  <a:p>
                    <a:fld id="{60100345-E155-4649-AB0B-43A1BCF6061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A9F7-4591-8778-22328C4015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F97B867-62EB-4A62-8925-84AE7FB1AD85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C09C1356-789C-45BE-A19E-0184EEB6239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A9F7-4591-8778-22328C4015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788E95C-C0E7-4955-9ADF-8E069EEFE605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474C00DF-3491-455E-99AD-BEB59BCBD98C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A9F7-4591-8778-22328C4015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F4C4D8D-6626-440D-A2FB-C314937623C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91D31E96-EE9B-4719-8073-61489C679982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A9F7-4591-8778-22328C4015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(Sheet1!$A$40:$A$42,Sheet1!$A$44)</c:f>
              <c:strCache>
                <c:ptCount val="4"/>
                <c:pt idx="0">
                  <c:v>Total HBsAg to HDV Ab Tests</c:v>
                </c:pt>
                <c:pt idx="1">
                  <c:v>HBsAg+</c:v>
                </c:pt>
                <c:pt idx="2">
                  <c:v>Reflexed to HDV Ab</c:v>
                </c:pt>
                <c:pt idx="3">
                  <c:v>HDV Ab+</c:v>
                </c:pt>
              </c:strCache>
            </c:strRef>
          </c:cat>
          <c:val>
            <c:numRef>
              <c:f>(Sheet1!$B$40:$B$42,Sheet1!$B$44)</c:f>
              <c:numCache>
                <c:formatCode>#,##0</c:formatCode>
                <c:ptCount val="4"/>
                <c:pt idx="0">
                  <c:v>2191</c:v>
                </c:pt>
                <c:pt idx="1">
                  <c:v>35</c:v>
                </c:pt>
                <c:pt idx="2">
                  <c:v>35</c:v>
                </c:pt>
                <c:pt idx="3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(Sheet1!$C$40:$C$42,Sheet1!$C$44)</c15:f>
                <c15:dlblRangeCache>
                  <c:ptCount val="4"/>
                  <c:pt idx="1">
                    <c:v>1.6%</c:v>
                  </c:pt>
                  <c:pt idx="2">
                    <c:v>100%</c:v>
                  </c:pt>
                  <c:pt idx="3">
                    <c:v>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A9F7-4591-8778-22328C401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2221295"/>
        <c:axId val="1092215055"/>
      </c:barChart>
      <c:catAx>
        <c:axId val="109222129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Milestone,</a:t>
                </a:r>
                <a:r>
                  <a:rPr lang="en-US" baseline="0" dirty="0"/>
                  <a:t> % out of previous milestone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2215055"/>
        <c:crosses val="autoZero"/>
        <c:auto val="1"/>
        <c:lblAlgn val="ctr"/>
        <c:lblOffset val="100"/>
        <c:noMultiLvlLbl val="0"/>
      </c:catAx>
      <c:valAx>
        <c:axId val="1092215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Reflex</a:t>
                </a:r>
                <a:r>
                  <a:rPr lang="en-US" baseline="0" dirty="0"/>
                  <a:t> Tests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2221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Unique Patients Receiving </a:t>
            </a:r>
            <a:r>
              <a:rPr lang="en-US" b="1" dirty="0" err="1"/>
              <a:t>HBsAg</a:t>
            </a:r>
            <a:r>
              <a:rPr lang="en-US" b="1" dirty="0"/>
              <a:t> to HDV Ab Reflex Testing by Department Type </a:t>
            </a:r>
          </a:p>
          <a:p>
            <a:pPr>
              <a:defRPr b="1"/>
            </a:pPr>
            <a:r>
              <a:rPr lang="en-US" b="1" dirty="0"/>
              <a:t>March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b="1" dirty="0"/>
              <a:t> October 2024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44425300256335"/>
          <c:y val="0.1491538486034201"/>
          <c:w val="0.78019637958786758"/>
          <c:h val="0.703132914174770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Sheet1!$B$78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92B146E-D769-4688-BCE8-74387D11E864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86BDDD08-2A99-4F87-9667-99AD4DD5C45F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DA7B-40DE-A282-7BD064EEEBE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D56725A-6751-4217-8D24-9B738DFC2BAA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E5EE2930-F9D8-4E22-8FA7-7A89BE20E1C5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DA7B-40DE-A282-7BD064EEEBE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DA8E5FF-FD4C-4658-B6E0-54667FE883BD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ECC3C32C-10A7-4887-B2D7-88E0773B38CD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A7B-40DE-A282-7BD064EEEBE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F304DB2-1C21-4C13-933A-8C39022BA8CE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79CCBF44-C806-4E93-A5C7-41537E7CB417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A7B-40DE-A282-7BD064EEEBE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B56C074-2F42-42A1-BC11-9CDB07F4A645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A9606968-CA2A-46ED-AB29-39A2A20DB4E5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A7B-40DE-A282-7BD064EEEBE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CCEC3488-BEFC-4A6D-85BA-20AC61031CB0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91941C50-40B6-4E16-8158-CBDE20EE2B1E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DA7B-40DE-A282-7BD064EEEBE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687B059-47CE-4208-A503-E99E4DC76FD4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793597DE-61F9-493D-952F-144BE21F2F69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DA7B-40DE-A282-7BD064EEEBE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4500A380-A17A-4998-A9A0-CF97932B230D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8BB56821-35D4-427D-99E6-DE789D5EDC5B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A7B-40DE-A282-7BD064EEEBE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608857BB-7E0B-4A18-AC03-40AFE6320484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FC689E5F-E808-457E-8DCD-5DBA51FA9D10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DA7B-40DE-A282-7BD064EEEB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Sheet1!$A$79:$A$87</c:f>
              <c:strCache>
                <c:ptCount val="9"/>
                <c:pt idx="0">
                  <c:v>Mental Health</c:v>
                </c:pt>
                <c:pt idx="1">
                  <c:v>Lab/Procedure</c:v>
                </c:pt>
                <c:pt idx="2">
                  <c:v>ICU/Surgery</c:v>
                </c:pt>
                <c:pt idx="3">
                  <c:v>OBGYN</c:v>
                </c:pt>
                <c:pt idx="4">
                  <c:v>Other Specialty</c:v>
                </c:pt>
                <c:pt idx="5">
                  <c:v>ED</c:v>
                </c:pt>
                <c:pt idx="6">
                  <c:v>Liver/GI/ID</c:v>
                </c:pt>
                <c:pt idx="7">
                  <c:v>Inpatient Unit</c:v>
                </c:pt>
                <c:pt idx="8">
                  <c:v>Primary Care</c:v>
                </c:pt>
              </c:strCache>
            </c:strRef>
          </c:cat>
          <c:val>
            <c:numRef>
              <c:f>Sheet1!$B$79:$B$87</c:f>
              <c:numCache>
                <c:formatCode>#,##0</c:formatCode>
                <c:ptCount val="9"/>
                <c:pt idx="0">
                  <c:v>3</c:v>
                </c:pt>
                <c:pt idx="1">
                  <c:v>6</c:v>
                </c:pt>
                <c:pt idx="2">
                  <c:v>21</c:v>
                </c:pt>
                <c:pt idx="3">
                  <c:v>21</c:v>
                </c:pt>
                <c:pt idx="4">
                  <c:v>55</c:v>
                </c:pt>
                <c:pt idx="5">
                  <c:v>99</c:v>
                </c:pt>
                <c:pt idx="6">
                  <c:v>137</c:v>
                </c:pt>
                <c:pt idx="7">
                  <c:v>181</c:v>
                </c:pt>
                <c:pt idx="8">
                  <c:v>1671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Sheet1!$C$79:$C$87</c15:f>
                <c15:dlblRangeCache>
                  <c:ptCount val="9"/>
                  <c:pt idx="0">
                    <c:v>0.14%</c:v>
                  </c:pt>
                  <c:pt idx="1">
                    <c:v>0.27%</c:v>
                  </c:pt>
                  <c:pt idx="2">
                    <c:v>0.96%</c:v>
                  </c:pt>
                  <c:pt idx="3">
                    <c:v>0.96%</c:v>
                  </c:pt>
                  <c:pt idx="4">
                    <c:v>2.38%</c:v>
                  </c:pt>
                  <c:pt idx="5">
                    <c:v>4.52%</c:v>
                  </c:pt>
                  <c:pt idx="6">
                    <c:v>6.25%</c:v>
                  </c:pt>
                  <c:pt idx="7">
                    <c:v>8.26%</c:v>
                  </c:pt>
                  <c:pt idx="8">
                    <c:v>76.27%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DA7B-40DE-A282-7BD064EEE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47743695"/>
        <c:axId val="1647742863"/>
      </c:barChart>
      <c:catAx>
        <c:axId val="164774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742863"/>
        <c:crosses val="autoZero"/>
        <c:auto val="1"/>
        <c:lblAlgn val="ctr"/>
        <c:lblOffset val="100"/>
        <c:noMultiLvlLbl val="0"/>
      </c:catAx>
      <c:valAx>
        <c:axId val="16477428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743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Number of </a:t>
            </a:r>
            <a:r>
              <a:rPr lang="en-US" b="1" dirty="0" err="1"/>
              <a:t>HBsAg</a:t>
            </a:r>
            <a:r>
              <a:rPr lang="en-US" b="1" dirty="0"/>
              <a:t> to HDV Ab Reflex Tests by Month</a:t>
            </a:r>
          </a:p>
          <a:p>
            <a:pPr>
              <a:defRPr b="1"/>
            </a:pPr>
            <a:r>
              <a:rPr lang="en-US" b="1" dirty="0"/>
              <a:t>March − October 2024 (n = 2,250)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Sheet1!$C$91</c:f>
              <c:strCache>
                <c:ptCount val="1"/>
                <c:pt idx="0">
                  <c:v>Tests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Sheet1!$A$93:$A$100</c:f>
              <c:strCache>
                <c:ptCount val="8"/>
                <c:pt idx="0">
                  <c:v>March</c:v>
                </c:pt>
                <c:pt idx="1">
                  <c:v>April 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September</c:v>
                </c:pt>
                <c:pt idx="7">
                  <c:v>October</c:v>
                </c:pt>
              </c:strCache>
            </c:strRef>
          </c:cat>
          <c:val>
            <c:numRef>
              <c:f>Sheet1!$C$93:$C$100</c:f>
              <c:numCache>
                <c:formatCode>General</c:formatCode>
                <c:ptCount val="8"/>
                <c:pt idx="0">
                  <c:v>2</c:v>
                </c:pt>
                <c:pt idx="1">
                  <c:v>194</c:v>
                </c:pt>
                <c:pt idx="2">
                  <c:v>297</c:v>
                </c:pt>
                <c:pt idx="3">
                  <c:v>255</c:v>
                </c:pt>
                <c:pt idx="4">
                  <c:v>326</c:v>
                </c:pt>
                <c:pt idx="5">
                  <c:v>335</c:v>
                </c:pt>
                <c:pt idx="6">
                  <c:v>416</c:v>
                </c:pt>
                <c:pt idx="7">
                  <c:v>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5-40F7-8909-46EC600D1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17960303"/>
        <c:axId val="917942415"/>
      </c:lineChart>
      <c:catAx>
        <c:axId val="917960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7942415"/>
        <c:crosses val="autoZero"/>
        <c:auto val="1"/>
        <c:lblAlgn val="ctr"/>
        <c:lblOffset val="100"/>
        <c:noMultiLvlLbl val="0"/>
      </c:catAx>
      <c:valAx>
        <c:axId val="917942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Tests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796030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Share of Reflex </a:t>
            </a:r>
            <a:r>
              <a:rPr lang="en-US" dirty="0" err="1"/>
              <a:t>HBsAg</a:t>
            </a:r>
            <a:r>
              <a:rPr lang="en-US" dirty="0"/>
              <a:t> Tests Ordered in Primary Care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Sheet1!$B$159</c:f>
              <c:strCache>
                <c:ptCount val="1"/>
                <c:pt idx="0">
                  <c:v>Non-Reflex HBsAg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F612F7A-60BB-457D-9D8F-01C4DB9078DE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219A846-5F07-4E77-80A2-061B81CC1E40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CAD7-499E-9D3F-874ED01EE0C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3FE4628-53BF-4CBF-B0CB-DC14F8C374D5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A98137F-06B9-47C2-8B71-0E89B88E1571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AD7-499E-9D3F-874ED01EE0C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FE71EC6-C53B-42D2-AD9D-D66EADE8F76B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46F3EF58-24D6-4F95-A565-79C6EEDBB8C1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CAD7-499E-9D3F-874ED01EE0C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9F589BC-65DE-44BF-8927-D5B05799C908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5A5D55A-324E-4D81-92E2-463339D096C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CAD7-499E-9D3F-874ED01EE0C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75913F6-E2E7-4D6C-BB69-A5BB7FA1F787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F61DA88D-A3CE-4BE2-B089-BDEDF13F23F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CAD7-499E-9D3F-874ED01EE0C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9AEBB9C-E0DF-421C-8FE5-1C55385D830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1C10CEE-C7B2-4640-953F-C08F231356C5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CAD7-499E-9D3F-874ED01EE0C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74DE056-07B6-4D7D-9573-8D2D272CA606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C24981D5-B055-4337-B9C9-F2297E4CE6F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CAD7-499E-9D3F-874ED01EE0C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2507E5BF-7D0E-4FFD-B6AD-4BA311DA0FB4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8BD412C-C263-4077-8E86-059F025E2DFA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CAD7-499E-9D3F-874ED01EE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Sheet1!$A$161:$A$168</c:f>
              <c:strCache>
                <c:ptCount val="8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September</c:v>
                </c:pt>
                <c:pt idx="7">
                  <c:v>October</c:v>
                </c:pt>
              </c:strCache>
            </c:strRef>
          </c:cat>
          <c:val>
            <c:numRef>
              <c:f>Sheet1!$B$161:$B$168</c:f>
              <c:numCache>
                <c:formatCode>#,##0</c:formatCode>
                <c:ptCount val="8"/>
                <c:pt idx="0">
                  <c:v>1007</c:v>
                </c:pt>
                <c:pt idx="1">
                  <c:v>824</c:v>
                </c:pt>
                <c:pt idx="2">
                  <c:v>674</c:v>
                </c:pt>
                <c:pt idx="3">
                  <c:v>658</c:v>
                </c:pt>
                <c:pt idx="4">
                  <c:v>671</c:v>
                </c:pt>
                <c:pt idx="5">
                  <c:v>639</c:v>
                </c:pt>
                <c:pt idx="6">
                  <c:v>602</c:v>
                </c:pt>
                <c:pt idx="7">
                  <c:v>668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Sheet1!$C$161:$C$169</c15:f>
                <c15:dlblRangeCache>
                  <c:ptCount val="9"/>
                  <c:pt idx="0">
                    <c:v>100%</c:v>
                  </c:pt>
                  <c:pt idx="1">
                    <c:v>84%</c:v>
                  </c:pt>
                  <c:pt idx="2">
                    <c:v>74%</c:v>
                  </c:pt>
                  <c:pt idx="3">
                    <c:v>77%</c:v>
                  </c:pt>
                  <c:pt idx="4">
                    <c:v>73%</c:v>
                  </c:pt>
                  <c:pt idx="5">
                    <c:v>72%</c:v>
                  </c:pt>
                  <c:pt idx="6">
                    <c:v>67%</c:v>
                  </c:pt>
                  <c:pt idx="7">
                    <c:v>72%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CAD7-499E-9D3F-874ED01EE0CC}"/>
            </c:ext>
          </c:extLst>
        </c:ser>
        <c:ser>
          <c:idx val="1"/>
          <c:order val="1"/>
          <c:tx>
            <c:strRef>
              <c:f>Sheet1!$D$159</c:f>
              <c:strCache>
                <c:ptCount val="1"/>
                <c:pt idx="0">
                  <c:v>Reflex HBsAg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AD7-499E-9D3F-874ED01EE0C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EFBFC84-EBE9-4EFB-8074-D6BD1DEA9B86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38CFABE5-BF46-4235-9AB2-0EC0E948CAC7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CAD7-499E-9D3F-874ED01EE0C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09D6C0D-0F97-4A77-B4C6-4C56FCFBC06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644BDDF-812E-4A41-B8C2-58F742E6C512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CAD7-499E-9D3F-874ED01EE0C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B8339F3-22E8-421B-976F-50563E5E7195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DF0DFEE-9954-4529-8A34-CAB82D6D5949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CAD7-499E-9D3F-874ED01EE0C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468D934-4A9D-459F-92F5-679B30F2CA3C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4AFDE291-AC19-42CF-9DD6-770BC6A51125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CAD7-499E-9D3F-874ED01EE0C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03CCD13-AB77-472F-9B95-5BCD81B851E7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205D376E-5404-48FD-9405-14FBB38E9F42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CAD7-499E-9D3F-874ED01EE0C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E82B892C-B90E-4BF1-A15B-FF5FD0D6F86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2E537F0B-1955-4DCF-85D7-F70DB7889197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CAD7-499E-9D3F-874ED01EE0C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CB0AF4A3-F64E-498B-AD8E-D072C1E6BAAF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3663317-5F57-4042-9215-4189C80DE5C2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CAD7-499E-9D3F-874ED01EE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Sheet1!$A$161:$A$168</c:f>
              <c:strCache>
                <c:ptCount val="8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September</c:v>
                </c:pt>
                <c:pt idx="7">
                  <c:v>October</c:v>
                </c:pt>
              </c:strCache>
            </c:strRef>
          </c:cat>
          <c:val>
            <c:numRef>
              <c:f>Sheet1!$D$161:$D$168</c:f>
              <c:numCache>
                <c:formatCode>General</c:formatCode>
                <c:ptCount val="8"/>
                <c:pt idx="0">
                  <c:v>0</c:v>
                </c:pt>
                <c:pt idx="1">
                  <c:v>152</c:v>
                </c:pt>
                <c:pt idx="2">
                  <c:v>240</c:v>
                </c:pt>
                <c:pt idx="3">
                  <c:v>199</c:v>
                </c:pt>
                <c:pt idx="4">
                  <c:v>250</c:v>
                </c:pt>
                <c:pt idx="5">
                  <c:v>250</c:v>
                </c:pt>
                <c:pt idx="6">
                  <c:v>295</c:v>
                </c:pt>
                <c:pt idx="7">
                  <c:v>266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Sheet1!$E$161:$E$169</c15:f>
                <c15:dlblRangeCache>
                  <c:ptCount val="9"/>
                  <c:pt idx="0">
                    <c:v>0%</c:v>
                  </c:pt>
                  <c:pt idx="1">
                    <c:v>16%</c:v>
                  </c:pt>
                  <c:pt idx="2">
                    <c:v>26%</c:v>
                  </c:pt>
                  <c:pt idx="3">
                    <c:v>23%</c:v>
                  </c:pt>
                  <c:pt idx="4">
                    <c:v>27%</c:v>
                  </c:pt>
                  <c:pt idx="5">
                    <c:v>28%</c:v>
                  </c:pt>
                  <c:pt idx="6">
                    <c:v>33%</c:v>
                  </c:pt>
                  <c:pt idx="7">
                    <c:v>28%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CAD7-499E-9D3F-874ED01EE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5613216"/>
        <c:axId val="835628608"/>
      </c:barChart>
      <c:catAx>
        <c:axId val="83561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5628608"/>
        <c:crosses val="autoZero"/>
        <c:auto val="1"/>
        <c:lblAlgn val="ctr"/>
        <c:lblOffset val="100"/>
        <c:noMultiLvlLbl val="0"/>
      </c:catAx>
      <c:valAx>
        <c:axId val="83562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561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4385E0-D584-4435-ACC3-895B7738A466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</dgm:pt>
    <dgm:pt modelId="{6D654F4D-673F-4490-A013-04EEDE51390B}">
      <dgm:prSet phldrT="[Text]" custT="1"/>
      <dgm:spPr/>
      <dgm:t>
        <a:bodyPr/>
        <a:lstStyle/>
        <a:p>
          <a:r>
            <a:rPr lang="en-US" sz="3200" dirty="0" err="1">
              <a:latin typeface="+mj-lt"/>
            </a:rPr>
            <a:t>HBsAg</a:t>
          </a:r>
          <a:r>
            <a:rPr lang="en-US" sz="3200" dirty="0">
              <a:latin typeface="+mj-lt"/>
            </a:rPr>
            <a:t> +</a:t>
          </a:r>
        </a:p>
      </dgm:t>
    </dgm:pt>
    <dgm:pt modelId="{77B6A68E-BB27-4238-908E-57A0D4FA40AF}" type="parTrans" cxnId="{B8D54D36-7138-45FC-8E62-BA7CA711C7C7}">
      <dgm:prSet/>
      <dgm:spPr/>
      <dgm:t>
        <a:bodyPr/>
        <a:lstStyle/>
        <a:p>
          <a:endParaRPr lang="en-US" sz="3200">
            <a:latin typeface="+mj-lt"/>
          </a:endParaRPr>
        </a:p>
      </dgm:t>
    </dgm:pt>
    <dgm:pt modelId="{74E4E9B9-DF3F-46B5-B212-B0B8738859C8}" type="sibTrans" cxnId="{B8D54D36-7138-45FC-8E62-BA7CA711C7C7}">
      <dgm:prSet/>
      <dgm:spPr/>
      <dgm:t>
        <a:bodyPr/>
        <a:lstStyle/>
        <a:p>
          <a:endParaRPr lang="en-US" sz="3200">
            <a:latin typeface="+mj-lt"/>
          </a:endParaRPr>
        </a:p>
      </dgm:t>
    </dgm:pt>
    <dgm:pt modelId="{6813879C-0118-4B0A-9E5B-7A5F74BDD86A}">
      <dgm:prSet phldrT="[Text]" custT="1"/>
      <dgm:spPr/>
      <dgm:t>
        <a:bodyPr/>
        <a:lstStyle/>
        <a:p>
          <a:r>
            <a:rPr lang="en-US" sz="3200" dirty="0">
              <a:latin typeface="+mj-lt"/>
            </a:rPr>
            <a:t>HDV Ab</a:t>
          </a:r>
        </a:p>
      </dgm:t>
    </dgm:pt>
    <dgm:pt modelId="{8BA17FF5-128D-4B69-819B-C8773B00DDED}" type="parTrans" cxnId="{3914BE8C-B59F-4DEB-91F6-D9C9524FDA6E}">
      <dgm:prSet/>
      <dgm:spPr/>
      <dgm:t>
        <a:bodyPr/>
        <a:lstStyle/>
        <a:p>
          <a:endParaRPr lang="en-US" sz="3200">
            <a:latin typeface="+mj-lt"/>
          </a:endParaRPr>
        </a:p>
      </dgm:t>
    </dgm:pt>
    <dgm:pt modelId="{29421A28-C5B0-4301-AAE4-74A56D0B2A7C}" type="sibTrans" cxnId="{3914BE8C-B59F-4DEB-91F6-D9C9524FDA6E}">
      <dgm:prSet/>
      <dgm:spPr/>
      <dgm:t>
        <a:bodyPr/>
        <a:lstStyle/>
        <a:p>
          <a:endParaRPr lang="en-US" sz="3200">
            <a:latin typeface="+mj-lt"/>
          </a:endParaRPr>
        </a:p>
      </dgm:t>
    </dgm:pt>
    <dgm:pt modelId="{BB399FC5-42FE-4DC6-93E5-1DF870BB0328}" type="pres">
      <dgm:prSet presAssocID="{234385E0-D584-4435-ACC3-895B7738A466}" presName="Name0" presStyleCnt="0">
        <dgm:presLayoutVars>
          <dgm:dir/>
          <dgm:resizeHandles val="exact"/>
        </dgm:presLayoutVars>
      </dgm:prSet>
      <dgm:spPr/>
    </dgm:pt>
    <dgm:pt modelId="{0F7D9AA4-0952-416A-8D7D-C265DB1E9D14}" type="pres">
      <dgm:prSet presAssocID="{6D654F4D-673F-4490-A013-04EEDE51390B}" presName="parTxOnly" presStyleLbl="node1" presStyleIdx="0" presStyleCnt="2" custLinFactNeighborX="-572">
        <dgm:presLayoutVars>
          <dgm:bulletEnabled val="1"/>
        </dgm:presLayoutVars>
      </dgm:prSet>
      <dgm:spPr/>
    </dgm:pt>
    <dgm:pt modelId="{A7C7C6B9-D8A9-48CA-AC04-CF9971AEDEBA}" type="pres">
      <dgm:prSet presAssocID="{74E4E9B9-DF3F-46B5-B212-B0B8738859C8}" presName="parSpace" presStyleCnt="0"/>
      <dgm:spPr/>
    </dgm:pt>
    <dgm:pt modelId="{0E8F932A-D074-4394-9884-4C61388C866A}" type="pres">
      <dgm:prSet presAssocID="{6813879C-0118-4B0A-9E5B-7A5F74BDD86A}" presName="parTxOnly" presStyleLbl="node1" presStyleIdx="1" presStyleCnt="2" custLinFactNeighborX="0" custLinFactNeighborY="-3518">
        <dgm:presLayoutVars>
          <dgm:bulletEnabled val="1"/>
        </dgm:presLayoutVars>
      </dgm:prSet>
      <dgm:spPr/>
    </dgm:pt>
  </dgm:ptLst>
  <dgm:cxnLst>
    <dgm:cxn modelId="{B8D54D36-7138-45FC-8E62-BA7CA711C7C7}" srcId="{234385E0-D584-4435-ACC3-895B7738A466}" destId="{6D654F4D-673F-4490-A013-04EEDE51390B}" srcOrd="0" destOrd="0" parTransId="{77B6A68E-BB27-4238-908E-57A0D4FA40AF}" sibTransId="{74E4E9B9-DF3F-46B5-B212-B0B8738859C8}"/>
    <dgm:cxn modelId="{53C96A64-4636-4FBA-96E0-41E25147B168}" type="presOf" srcId="{6D654F4D-673F-4490-A013-04EEDE51390B}" destId="{0F7D9AA4-0952-416A-8D7D-C265DB1E9D14}" srcOrd="0" destOrd="0" presId="urn:microsoft.com/office/officeart/2005/8/layout/hChevron3"/>
    <dgm:cxn modelId="{3914BE8C-B59F-4DEB-91F6-D9C9524FDA6E}" srcId="{234385E0-D584-4435-ACC3-895B7738A466}" destId="{6813879C-0118-4B0A-9E5B-7A5F74BDD86A}" srcOrd="1" destOrd="0" parTransId="{8BA17FF5-128D-4B69-819B-C8773B00DDED}" sibTransId="{29421A28-C5B0-4301-AAE4-74A56D0B2A7C}"/>
    <dgm:cxn modelId="{F982CCD5-3231-49B7-9DA6-EB21FBE6259B}" type="presOf" srcId="{234385E0-D584-4435-ACC3-895B7738A466}" destId="{BB399FC5-42FE-4DC6-93E5-1DF870BB0328}" srcOrd="0" destOrd="0" presId="urn:microsoft.com/office/officeart/2005/8/layout/hChevron3"/>
    <dgm:cxn modelId="{3674A0F0-A5EC-4BF3-9037-EB066F1A6450}" type="presOf" srcId="{6813879C-0118-4B0A-9E5B-7A5F74BDD86A}" destId="{0E8F932A-D074-4394-9884-4C61388C866A}" srcOrd="0" destOrd="0" presId="urn:microsoft.com/office/officeart/2005/8/layout/hChevron3"/>
    <dgm:cxn modelId="{D9A23543-6ED3-4895-8240-7C642354DE97}" type="presParOf" srcId="{BB399FC5-42FE-4DC6-93E5-1DF870BB0328}" destId="{0F7D9AA4-0952-416A-8D7D-C265DB1E9D14}" srcOrd="0" destOrd="0" presId="urn:microsoft.com/office/officeart/2005/8/layout/hChevron3"/>
    <dgm:cxn modelId="{6C81D4E2-1B79-407D-8044-9DF61450286F}" type="presParOf" srcId="{BB399FC5-42FE-4DC6-93E5-1DF870BB0328}" destId="{A7C7C6B9-D8A9-48CA-AC04-CF9971AEDEBA}" srcOrd="1" destOrd="0" presId="urn:microsoft.com/office/officeart/2005/8/layout/hChevron3"/>
    <dgm:cxn modelId="{E37F39A0-C389-4224-B54B-F07E2027A168}" type="presParOf" srcId="{BB399FC5-42FE-4DC6-93E5-1DF870BB0328}" destId="{0E8F932A-D074-4394-9884-4C61388C866A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B39950-F351-479A-A26A-36EF8849F17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E27452-62EF-42E6-8C13-169930AD05FC}">
      <dgm:prSet phldrT="[Text]" custT="1"/>
      <dgm:spPr/>
      <dgm:t>
        <a:bodyPr/>
        <a:lstStyle/>
        <a:p>
          <a:r>
            <a:rPr lang="en-US" sz="2000" dirty="0"/>
            <a:t>Identifying Patients with Liver Disease</a:t>
          </a:r>
        </a:p>
      </dgm:t>
    </dgm:pt>
    <dgm:pt modelId="{B344BAC6-97D5-41A4-9B57-FE6305CC0F25}" type="parTrans" cxnId="{3D3A5DD8-08C1-4264-AF24-18A6028FACDA}">
      <dgm:prSet/>
      <dgm:spPr/>
      <dgm:t>
        <a:bodyPr/>
        <a:lstStyle/>
        <a:p>
          <a:endParaRPr lang="en-US" sz="2800"/>
        </a:p>
      </dgm:t>
    </dgm:pt>
    <dgm:pt modelId="{94748FF7-90F7-446B-BCB8-9F5A9EB7025E}" type="sibTrans" cxnId="{3D3A5DD8-08C1-4264-AF24-18A6028FACDA}">
      <dgm:prSet/>
      <dgm:spPr/>
      <dgm:t>
        <a:bodyPr/>
        <a:lstStyle/>
        <a:p>
          <a:endParaRPr lang="en-US" sz="2800"/>
        </a:p>
      </dgm:t>
    </dgm:pt>
    <dgm:pt modelId="{8EEFEFCF-C43F-4EC1-8D62-88F77FBB082C}">
      <dgm:prSet phldrT="[Text]" custT="1"/>
      <dgm:spPr/>
      <dgm:t>
        <a:bodyPr/>
        <a:lstStyle/>
        <a:p>
          <a:r>
            <a:rPr lang="en-US" sz="1800" dirty="0"/>
            <a:t>Screening by PCPs &amp; ED via EMR tools</a:t>
          </a:r>
        </a:p>
      </dgm:t>
    </dgm:pt>
    <dgm:pt modelId="{6DBF389E-4011-499F-AF5D-20764810C04E}" type="parTrans" cxnId="{1AACE6A7-ACEF-404B-8798-234B439E020F}">
      <dgm:prSet/>
      <dgm:spPr/>
      <dgm:t>
        <a:bodyPr/>
        <a:lstStyle/>
        <a:p>
          <a:endParaRPr lang="en-US" sz="2800"/>
        </a:p>
      </dgm:t>
    </dgm:pt>
    <dgm:pt modelId="{0F048FE9-0874-4C91-A878-79FCF2D80373}" type="sibTrans" cxnId="{1AACE6A7-ACEF-404B-8798-234B439E020F}">
      <dgm:prSet/>
      <dgm:spPr/>
      <dgm:t>
        <a:bodyPr/>
        <a:lstStyle/>
        <a:p>
          <a:endParaRPr lang="en-US" sz="2800"/>
        </a:p>
      </dgm:t>
    </dgm:pt>
    <dgm:pt modelId="{D03A2E05-0558-4144-BE76-673A110975EB}">
      <dgm:prSet phldrT="[Text]" custT="1"/>
      <dgm:spPr/>
      <dgm:t>
        <a:bodyPr/>
        <a:lstStyle/>
        <a:p>
          <a:r>
            <a:rPr lang="en-US" sz="2000" dirty="0"/>
            <a:t>Navigation to </a:t>
          </a:r>
        </a:p>
        <a:p>
          <a:r>
            <a:rPr lang="en-US" sz="2000" dirty="0"/>
            <a:t>Liver Care</a:t>
          </a:r>
        </a:p>
      </dgm:t>
    </dgm:pt>
    <dgm:pt modelId="{39096FFB-534F-4540-8247-8DE7DFC7F482}" type="parTrans" cxnId="{9F95EBBB-AD32-4A17-8FCA-A76F5CEB5BF2}">
      <dgm:prSet/>
      <dgm:spPr/>
      <dgm:t>
        <a:bodyPr/>
        <a:lstStyle/>
        <a:p>
          <a:endParaRPr lang="en-US" sz="2800"/>
        </a:p>
      </dgm:t>
    </dgm:pt>
    <dgm:pt modelId="{76E73179-6907-4BD7-A006-93F8A5EE319F}" type="sibTrans" cxnId="{9F95EBBB-AD32-4A17-8FCA-A76F5CEB5BF2}">
      <dgm:prSet/>
      <dgm:spPr/>
      <dgm:t>
        <a:bodyPr/>
        <a:lstStyle/>
        <a:p>
          <a:endParaRPr lang="en-US" sz="2800"/>
        </a:p>
      </dgm:t>
    </dgm:pt>
    <dgm:pt modelId="{3F2751BB-705E-4B6D-AC5A-0FD26B281F57}">
      <dgm:prSet phldrT="[Text]" custT="1"/>
      <dgm:spPr/>
      <dgm:t>
        <a:bodyPr/>
        <a:lstStyle/>
        <a:p>
          <a:r>
            <a:rPr lang="en-US" sz="1800" dirty="0"/>
            <a:t>Referrals to Liver</a:t>
          </a:r>
        </a:p>
      </dgm:t>
    </dgm:pt>
    <dgm:pt modelId="{E9852DD6-CC47-42BD-9949-75F4A7A49285}" type="parTrans" cxnId="{0978EADD-0558-498C-8D5F-7C866A48431E}">
      <dgm:prSet/>
      <dgm:spPr/>
      <dgm:t>
        <a:bodyPr/>
        <a:lstStyle/>
        <a:p>
          <a:endParaRPr lang="en-US" sz="2800"/>
        </a:p>
      </dgm:t>
    </dgm:pt>
    <dgm:pt modelId="{8601EAC2-9068-43D7-A3F7-1B67569C5FF6}" type="sibTrans" cxnId="{0978EADD-0558-498C-8D5F-7C866A48431E}">
      <dgm:prSet/>
      <dgm:spPr/>
      <dgm:t>
        <a:bodyPr/>
        <a:lstStyle/>
        <a:p>
          <a:endParaRPr lang="en-US" sz="2800"/>
        </a:p>
      </dgm:t>
    </dgm:pt>
    <dgm:pt modelId="{6DC2CF1F-173E-444D-AE69-1811714364D0}">
      <dgm:prSet phldrT="[Text]" custT="1"/>
      <dgm:spPr/>
      <dgm:t>
        <a:bodyPr/>
        <a:lstStyle/>
        <a:p>
          <a:r>
            <a:rPr lang="en-US" sz="2000" dirty="0"/>
            <a:t>Keeping Patients Engaged</a:t>
          </a:r>
        </a:p>
      </dgm:t>
    </dgm:pt>
    <dgm:pt modelId="{0DB05B8B-58B4-437C-8AFB-1F07FAD44ABD}" type="parTrans" cxnId="{F0AB56B4-3380-49B4-BB2E-9E347DA1AF0F}">
      <dgm:prSet/>
      <dgm:spPr/>
      <dgm:t>
        <a:bodyPr/>
        <a:lstStyle/>
        <a:p>
          <a:endParaRPr lang="en-US" sz="2800"/>
        </a:p>
      </dgm:t>
    </dgm:pt>
    <dgm:pt modelId="{FEA0435D-6D43-4D0D-81AA-91467C49E09A}" type="sibTrans" cxnId="{F0AB56B4-3380-49B4-BB2E-9E347DA1AF0F}">
      <dgm:prSet/>
      <dgm:spPr/>
      <dgm:t>
        <a:bodyPr/>
        <a:lstStyle/>
        <a:p>
          <a:endParaRPr lang="en-US" sz="2800"/>
        </a:p>
      </dgm:t>
    </dgm:pt>
    <dgm:pt modelId="{ED856FCC-CDAE-4C95-A9FD-166646BA43AF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Care coordinators: </a:t>
          </a:r>
          <a:r>
            <a:rPr lang="en-US" sz="1800" b="0" dirty="0">
              <a:solidFill>
                <a:schemeClr val="tx1"/>
              </a:solidFill>
            </a:rPr>
            <a:t>i</a:t>
          </a:r>
          <a:r>
            <a:rPr lang="en-US" sz="1800" b="0" dirty="0"/>
            <a:t>nsurance, pharmacy, education, referrals</a:t>
          </a:r>
        </a:p>
      </dgm:t>
    </dgm:pt>
    <dgm:pt modelId="{496FB3AF-D7B7-4A0B-A413-B98CC3C85C4A}" type="parTrans" cxnId="{F555D7DE-C2C8-4C51-A15A-B17347AAD8CB}">
      <dgm:prSet/>
      <dgm:spPr/>
      <dgm:t>
        <a:bodyPr/>
        <a:lstStyle/>
        <a:p>
          <a:endParaRPr lang="en-US" sz="2800"/>
        </a:p>
      </dgm:t>
    </dgm:pt>
    <dgm:pt modelId="{2430E628-EDD3-4B58-95D2-E6930D586079}" type="sibTrans" cxnId="{F555D7DE-C2C8-4C51-A15A-B17347AAD8CB}">
      <dgm:prSet/>
      <dgm:spPr/>
      <dgm:t>
        <a:bodyPr/>
        <a:lstStyle/>
        <a:p>
          <a:endParaRPr lang="en-US" sz="2800"/>
        </a:p>
      </dgm:t>
    </dgm:pt>
    <dgm:pt modelId="{68AA0D50-07B6-4D6A-9B86-23AF911B66A6}">
      <dgm:prSet phldrT="[Text]" custT="1"/>
      <dgm:spPr/>
      <dgm:t>
        <a:bodyPr/>
        <a:lstStyle/>
        <a:p>
          <a:r>
            <a:rPr lang="en-US" sz="1800" dirty="0"/>
            <a:t>Provider &amp; patient education</a:t>
          </a:r>
        </a:p>
      </dgm:t>
    </dgm:pt>
    <dgm:pt modelId="{CEAB114A-A006-4016-895F-3632DF939812}" type="parTrans" cxnId="{34E84AAB-ED42-45D4-A5D0-C4E99783C6F3}">
      <dgm:prSet/>
      <dgm:spPr/>
      <dgm:t>
        <a:bodyPr/>
        <a:lstStyle/>
        <a:p>
          <a:endParaRPr lang="en-US" sz="2800"/>
        </a:p>
      </dgm:t>
    </dgm:pt>
    <dgm:pt modelId="{C767920B-5D27-4F49-8A55-604CF800562E}" type="sibTrans" cxnId="{34E84AAB-ED42-45D4-A5D0-C4E99783C6F3}">
      <dgm:prSet/>
      <dgm:spPr/>
      <dgm:t>
        <a:bodyPr/>
        <a:lstStyle/>
        <a:p>
          <a:endParaRPr lang="en-US" sz="2800"/>
        </a:p>
      </dgm:t>
    </dgm:pt>
    <dgm:pt modelId="{FC70C2B0-D96B-4BC9-A93F-FA21014AE8EB}">
      <dgm:prSet phldrT="[Text]" custT="1"/>
      <dgm:spPr/>
      <dgm:t>
        <a:bodyPr/>
        <a:lstStyle/>
        <a:p>
          <a:r>
            <a:rPr lang="en-US" sz="1800" dirty="0"/>
            <a:t>Case-finding algorithms*</a:t>
          </a:r>
        </a:p>
      </dgm:t>
    </dgm:pt>
    <dgm:pt modelId="{76D6FC9F-E237-4CCC-A4F7-5C6C3A97EEC1}" type="parTrans" cxnId="{CCC44B19-4D5B-4ECC-A271-875689BFD2C6}">
      <dgm:prSet/>
      <dgm:spPr/>
      <dgm:t>
        <a:bodyPr/>
        <a:lstStyle/>
        <a:p>
          <a:endParaRPr lang="en-US" sz="2800"/>
        </a:p>
      </dgm:t>
    </dgm:pt>
    <dgm:pt modelId="{1118402D-AD17-43DA-8223-19D54E858959}" type="sibTrans" cxnId="{CCC44B19-4D5B-4ECC-A271-875689BFD2C6}">
      <dgm:prSet/>
      <dgm:spPr/>
      <dgm:t>
        <a:bodyPr/>
        <a:lstStyle/>
        <a:p>
          <a:endParaRPr lang="en-US" sz="2800"/>
        </a:p>
      </dgm:t>
    </dgm:pt>
    <dgm:pt modelId="{B42DE5A4-DB05-46D3-95FB-52E25CD4E3F0}">
      <dgm:prSet phldrT="[Text]" custT="1"/>
      <dgm:spPr/>
      <dgm:t>
        <a:bodyPr/>
        <a:lstStyle/>
        <a:p>
          <a:r>
            <a:rPr lang="en-US" sz="1800" b="1" dirty="0"/>
            <a:t>Patient navigators: </a:t>
          </a:r>
          <a:r>
            <a:rPr lang="en-US" sz="1800" b="0" dirty="0"/>
            <a:t>outreach</a:t>
          </a:r>
          <a:r>
            <a:rPr lang="en-US" sz="1800" b="1" dirty="0"/>
            <a:t> </a:t>
          </a:r>
          <a:r>
            <a:rPr lang="en-US" sz="1800" b="0" dirty="0"/>
            <a:t>education, scheduling, addressing barriers </a:t>
          </a:r>
        </a:p>
      </dgm:t>
    </dgm:pt>
    <dgm:pt modelId="{7946DF2C-5A4E-448D-AC8A-544F4AE98FFD}" type="parTrans" cxnId="{369B5892-AB33-4DCE-B7E5-E4A1B85FCA53}">
      <dgm:prSet/>
      <dgm:spPr/>
      <dgm:t>
        <a:bodyPr/>
        <a:lstStyle/>
        <a:p>
          <a:endParaRPr lang="en-US" sz="2800"/>
        </a:p>
      </dgm:t>
    </dgm:pt>
    <dgm:pt modelId="{DF93C550-127D-4E59-A731-7F6B2261E9A3}" type="sibTrans" cxnId="{369B5892-AB33-4DCE-B7E5-E4A1B85FCA53}">
      <dgm:prSet/>
      <dgm:spPr/>
      <dgm:t>
        <a:bodyPr/>
        <a:lstStyle/>
        <a:p>
          <a:endParaRPr lang="en-US" sz="2800"/>
        </a:p>
      </dgm:t>
    </dgm:pt>
    <dgm:pt modelId="{5A0D6D46-5C56-42BF-B044-8F95525F2B96}">
      <dgm:prSet phldrT="[Text]" custT="1"/>
      <dgm:spPr/>
      <dgm:t>
        <a:bodyPr/>
        <a:lstStyle/>
        <a:p>
          <a:r>
            <a:rPr lang="en-US" sz="1800" dirty="0"/>
            <a:t>EMR data reports</a:t>
          </a:r>
        </a:p>
      </dgm:t>
    </dgm:pt>
    <dgm:pt modelId="{ADEC21C2-4F5B-414D-8925-1E0C97B5A284}" type="parTrans" cxnId="{B25F2601-D114-44E2-A3FC-2E2111D39EBE}">
      <dgm:prSet/>
      <dgm:spPr/>
      <dgm:t>
        <a:bodyPr/>
        <a:lstStyle/>
        <a:p>
          <a:endParaRPr lang="en-US" sz="2800"/>
        </a:p>
      </dgm:t>
    </dgm:pt>
    <dgm:pt modelId="{083AE3AC-70DE-4EBC-B40C-5EDD7FCEEF43}" type="sibTrans" cxnId="{B25F2601-D114-44E2-A3FC-2E2111D39EBE}">
      <dgm:prSet/>
      <dgm:spPr/>
      <dgm:t>
        <a:bodyPr/>
        <a:lstStyle/>
        <a:p>
          <a:endParaRPr lang="en-US" sz="2800"/>
        </a:p>
      </dgm:t>
    </dgm:pt>
    <dgm:pt modelId="{D8E34E38-DBD2-4E86-BD6F-54BC0A37FB7D}">
      <dgm:prSet phldrT="[Text]" custT="1"/>
      <dgm:spPr/>
      <dgm:t>
        <a:bodyPr/>
        <a:lstStyle/>
        <a:p>
          <a:r>
            <a:rPr lang="en-US" sz="1800" b="1" dirty="0"/>
            <a:t>HDV Community Advisory Board</a:t>
          </a:r>
        </a:p>
      </dgm:t>
    </dgm:pt>
    <dgm:pt modelId="{7554D836-8407-4488-B41A-AEB8B7CB12DA}" type="parTrans" cxnId="{BBF56E05-BF9E-4B0C-9E2D-9CBCC7974CBB}">
      <dgm:prSet/>
      <dgm:spPr/>
      <dgm:t>
        <a:bodyPr/>
        <a:lstStyle/>
        <a:p>
          <a:endParaRPr lang="en-US" sz="2800"/>
        </a:p>
      </dgm:t>
    </dgm:pt>
    <dgm:pt modelId="{41B458BD-444D-4D27-A2E5-12027971C9D0}" type="sibTrans" cxnId="{BBF56E05-BF9E-4B0C-9E2D-9CBCC7974CBB}">
      <dgm:prSet/>
      <dgm:spPr/>
      <dgm:t>
        <a:bodyPr/>
        <a:lstStyle/>
        <a:p>
          <a:endParaRPr lang="en-US" sz="2800"/>
        </a:p>
      </dgm:t>
    </dgm:pt>
    <dgm:pt modelId="{02DDDFA3-8896-49C4-86C7-CB423CB3A0C9}">
      <dgm:prSet phldrT="[Text]" custT="1"/>
      <dgm:spPr/>
      <dgm:t>
        <a:bodyPr/>
        <a:lstStyle/>
        <a:p>
          <a:r>
            <a:rPr lang="en-US" sz="1800" b="0" dirty="0"/>
            <a:t>Outreach to LTFU</a:t>
          </a:r>
        </a:p>
      </dgm:t>
    </dgm:pt>
    <dgm:pt modelId="{DD9DA362-9046-46B4-85E1-9D63AC226ED8}" type="parTrans" cxnId="{E3E8B11C-9E41-4D05-A213-3AA06A00992D}">
      <dgm:prSet/>
      <dgm:spPr/>
      <dgm:t>
        <a:bodyPr/>
        <a:lstStyle/>
        <a:p>
          <a:endParaRPr lang="en-US"/>
        </a:p>
      </dgm:t>
    </dgm:pt>
    <dgm:pt modelId="{84123E48-2688-4131-B8F8-D7279EB388A5}" type="sibTrans" cxnId="{E3E8B11C-9E41-4D05-A213-3AA06A00992D}">
      <dgm:prSet/>
      <dgm:spPr/>
      <dgm:t>
        <a:bodyPr/>
        <a:lstStyle/>
        <a:p>
          <a:endParaRPr lang="en-US"/>
        </a:p>
      </dgm:t>
    </dgm:pt>
    <dgm:pt modelId="{9D1A727C-9D05-4DE1-9D8F-22A214E49268}" type="pres">
      <dgm:prSet presAssocID="{6DB39950-F351-479A-A26A-36EF8849F179}" presName="Name0" presStyleCnt="0">
        <dgm:presLayoutVars>
          <dgm:dir/>
          <dgm:animOne val="branch"/>
          <dgm:animLvl val="lvl"/>
        </dgm:presLayoutVars>
      </dgm:prSet>
      <dgm:spPr/>
    </dgm:pt>
    <dgm:pt modelId="{D8F5CF44-B176-4893-923F-864E731F201A}" type="pres">
      <dgm:prSet presAssocID="{84E27452-62EF-42E6-8C13-169930AD05FC}" presName="chaos" presStyleCnt="0"/>
      <dgm:spPr/>
    </dgm:pt>
    <dgm:pt modelId="{4F92ABE7-7F80-46D7-AA9B-E084374D8C80}" type="pres">
      <dgm:prSet presAssocID="{84E27452-62EF-42E6-8C13-169930AD05FC}" presName="parTx1" presStyleLbl="revTx" presStyleIdx="0" presStyleCnt="5"/>
      <dgm:spPr/>
    </dgm:pt>
    <dgm:pt modelId="{9EC7F238-49BF-430E-B852-9A23AE571DAE}" type="pres">
      <dgm:prSet presAssocID="{84E27452-62EF-42E6-8C13-169930AD05FC}" presName="desTx1" presStyleLbl="revTx" presStyleIdx="1" presStyleCnt="5" custScaleX="148422">
        <dgm:presLayoutVars>
          <dgm:bulletEnabled val="1"/>
        </dgm:presLayoutVars>
      </dgm:prSet>
      <dgm:spPr/>
    </dgm:pt>
    <dgm:pt modelId="{63A0992B-A921-4650-8D46-42378198D79C}" type="pres">
      <dgm:prSet presAssocID="{84E27452-62EF-42E6-8C13-169930AD05FC}" presName="c1" presStyleLbl="node1" presStyleIdx="0" presStyleCnt="19" custLinFactNeighborX="-26033" custLinFactNeighborY="-65081"/>
      <dgm:spPr/>
    </dgm:pt>
    <dgm:pt modelId="{2E482AE9-C45C-495D-B015-9E8CB081DF6B}" type="pres">
      <dgm:prSet presAssocID="{84E27452-62EF-42E6-8C13-169930AD05FC}" presName="c2" presStyleLbl="node1" presStyleIdx="1" presStyleCnt="19" custLinFactNeighborX="13016" custLinFactNeighborY="-26032"/>
      <dgm:spPr/>
    </dgm:pt>
    <dgm:pt modelId="{7625AEED-6958-4ED0-B846-220FE380AB7D}" type="pres">
      <dgm:prSet presAssocID="{84E27452-62EF-42E6-8C13-169930AD05FC}" presName="c3" presStyleLbl="node1" presStyleIdx="2" presStyleCnt="19" custLinFactNeighborY="-35893"/>
      <dgm:spPr/>
    </dgm:pt>
    <dgm:pt modelId="{63DC477C-47EB-440F-8F72-7351A4313169}" type="pres">
      <dgm:prSet presAssocID="{84E27452-62EF-42E6-8C13-169930AD05FC}" presName="c4" presStyleLbl="node1" presStyleIdx="3" presStyleCnt="19"/>
      <dgm:spPr/>
    </dgm:pt>
    <dgm:pt modelId="{188D6589-FE46-49D1-BA61-3860AF3C6B52}" type="pres">
      <dgm:prSet presAssocID="{84E27452-62EF-42E6-8C13-169930AD05FC}" presName="c5" presStyleLbl="node1" presStyleIdx="4" presStyleCnt="19"/>
      <dgm:spPr/>
    </dgm:pt>
    <dgm:pt modelId="{85915506-964B-4EB7-A2CF-C6C578F49A7E}" type="pres">
      <dgm:prSet presAssocID="{84E27452-62EF-42E6-8C13-169930AD05FC}" presName="c6" presStyleLbl="node1" presStyleIdx="5" presStyleCnt="19"/>
      <dgm:spPr/>
    </dgm:pt>
    <dgm:pt modelId="{5B8BE1FD-85EF-4C51-8492-9658A75D3F3A}" type="pres">
      <dgm:prSet presAssocID="{84E27452-62EF-42E6-8C13-169930AD05FC}" presName="c7" presStyleLbl="node1" presStyleIdx="6" presStyleCnt="19"/>
      <dgm:spPr/>
    </dgm:pt>
    <dgm:pt modelId="{1929F916-B2DA-4216-BF2F-9C3C8FBAB1E6}" type="pres">
      <dgm:prSet presAssocID="{84E27452-62EF-42E6-8C13-169930AD05FC}" presName="c8" presStyleLbl="node1" presStyleIdx="7" presStyleCnt="19"/>
      <dgm:spPr/>
    </dgm:pt>
    <dgm:pt modelId="{7B9EFD50-52EC-4564-B4B6-3A9A8AA049F7}" type="pres">
      <dgm:prSet presAssocID="{84E27452-62EF-42E6-8C13-169930AD05FC}" presName="c9" presStyleLbl="node1" presStyleIdx="8" presStyleCnt="19" custLinFactNeighborX="75720" custLinFactNeighborY="-26032"/>
      <dgm:spPr/>
    </dgm:pt>
    <dgm:pt modelId="{03ECE8BE-E6E5-4D46-8B2F-D74AC509404D}" type="pres">
      <dgm:prSet presAssocID="{84E27452-62EF-42E6-8C13-169930AD05FC}" presName="c10" presStyleLbl="node1" presStyleIdx="9" presStyleCnt="19" custLinFactNeighborX="3375" custLinFactNeighborY="-20247"/>
      <dgm:spPr/>
    </dgm:pt>
    <dgm:pt modelId="{9F9BC10B-E312-40D8-8405-3C2B1CDE2F09}" type="pres">
      <dgm:prSet presAssocID="{84E27452-62EF-42E6-8C13-169930AD05FC}" presName="c11" presStyleLbl="node1" presStyleIdx="10" presStyleCnt="19" custLinFactNeighborX="-69420" custLinFactNeighborY="86774"/>
      <dgm:spPr/>
    </dgm:pt>
    <dgm:pt modelId="{CF84741A-3B6B-49D6-A7A4-B11DF3809F6F}" type="pres">
      <dgm:prSet presAssocID="{84E27452-62EF-42E6-8C13-169930AD05FC}" presName="c12" presStyleLbl="node1" presStyleIdx="11" presStyleCnt="19" custLinFactNeighborX="-13805" custLinFactNeighborY="49187"/>
      <dgm:spPr/>
    </dgm:pt>
    <dgm:pt modelId="{802C0351-2783-46F3-A478-263FE6805875}" type="pres">
      <dgm:prSet presAssocID="{84E27452-62EF-42E6-8C13-169930AD05FC}" presName="c13" presStyleLbl="node1" presStyleIdx="12" presStyleCnt="19"/>
      <dgm:spPr/>
    </dgm:pt>
    <dgm:pt modelId="{82684536-CEF2-443B-A17F-457AC8D47CFF}" type="pres">
      <dgm:prSet presAssocID="{84E27452-62EF-42E6-8C13-169930AD05FC}" presName="c14" presStyleLbl="node1" presStyleIdx="13" presStyleCnt="19"/>
      <dgm:spPr/>
    </dgm:pt>
    <dgm:pt modelId="{35BAC39C-554A-4CA4-8EC9-575A2CEFA869}" type="pres">
      <dgm:prSet presAssocID="{84E27452-62EF-42E6-8C13-169930AD05FC}" presName="c15" presStyleLbl="node1" presStyleIdx="14" presStyleCnt="19"/>
      <dgm:spPr/>
    </dgm:pt>
    <dgm:pt modelId="{39F01EDB-698E-4701-B42A-C486B483B29E}" type="pres">
      <dgm:prSet presAssocID="{84E27452-62EF-42E6-8C13-169930AD05FC}" presName="c16" presStyleLbl="node1" presStyleIdx="15" presStyleCnt="19"/>
      <dgm:spPr/>
    </dgm:pt>
    <dgm:pt modelId="{B9DAD7DA-4DF2-4EB8-8C48-10B65E7E3205}" type="pres">
      <dgm:prSet presAssocID="{84E27452-62EF-42E6-8C13-169930AD05FC}" presName="c17" presStyleLbl="node1" presStyleIdx="16" presStyleCnt="19"/>
      <dgm:spPr/>
    </dgm:pt>
    <dgm:pt modelId="{233EFDE5-29E7-4A70-825D-CFD922CFE4C2}" type="pres">
      <dgm:prSet presAssocID="{84E27452-62EF-42E6-8C13-169930AD05FC}" presName="c18" presStyleLbl="node1" presStyleIdx="17" presStyleCnt="19"/>
      <dgm:spPr/>
    </dgm:pt>
    <dgm:pt modelId="{9583116A-BDBB-448D-BED5-8259AA701E3C}" type="pres">
      <dgm:prSet presAssocID="{94748FF7-90F7-446B-BCB8-9F5A9EB7025E}" presName="chevronComposite1" presStyleCnt="0"/>
      <dgm:spPr/>
    </dgm:pt>
    <dgm:pt modelId="{27AF76AA-90FB-4AAB-9508-FA09290076AB}" type="pres">
      <dgm:prSet presAssocID="{94748FF7-90F7-446B-BCB8-9F5A9EB7025E}" presName="chevron1" presStyleLbl="sibTrans2D1" presStyleIdx="0" presStyleCnt="2"/>
      <dgm:spPr/>
    </dgm:pt>
    <dgm:pt modelId="{4C34E6B8-C657-4DE7-8D7A-7EB96F37183F}" type="pres">
      <dgm:prSet presAssocID="{94748FF7-90F7-446B-BCB8-9F5A9EB7025E}" presName="spChevron1" presStyleCnt="0"/>
      <dgm:spPr/>
    </dgm:pt>
    <dgm:pt modelId="{B60E4C68-AE2D-439C-B135-1178CA37DAB9}" type="pres">
      <dgm:prSet presAssocID="{D03A2E05-0558-4144-BE76-673A110975EB}" presName="middle" presStyleCnt="0"/>
      <dgm:spPr/>
    </dgm:pt>
    <dgm:pt modelId="{7444E439-2A4F-4FC3-8654-B81695AE129D}" type="pres">
      <dgm:prSet presAssocID="{D03A2E05-0558-4144-BE76-673A110975EB}" presName="parTxMid" presStyleLbl="revTx" presStyleIdx="2" presStyleCnt="5"/>
      <dgm:spPr/>
    </dgm:pt>
    <dgm:pt modelId="{092936C4-6EA3-4E3E-8483-17CB72449DAB}" type="pres">
      <dgm:prSet presAssocID="{D03A2E05-0558-4144-BE76-673A110975EB}" presName="desTxMid" presStyleLbl="revTx" presStyleIdx="3" presStyleCnt="5" custScaleX="150392">
        <dgm:presLayoutVars>
          <dgm:bulletEnabled val="1"/>
        </dgm:presLayoutVars>
      </dgm:prSet>
      <dgm:spPr/>
    </dgm:pt>
    <dgm:pt modelId="{9226D498-AA9F-4B83-B0FF-A3D9F671C9BB}" type="pres">
      <dgm:prSet presAssocID="{D03A2E05-0558-4144-BE76-673A110975EB}" presName="spMid" presStyleCnt="0"/>
      <dgm:spPr/>
    </dgm:pt>
    <dgm:pt modelId="{6EE77879-11CF-43BD-B6B4-B7FF0BCDAE5E}" type="pres">
      <dgm:prSet presAssocID="{76E73179-6907-4BD7-A006-93F8A5EE319F}" presName="chevronComposite1" presStyleCnt="0"/>
      <dgm:spPr/>
    </dgm:pt>
    <dgm:pt modelId="{A77DE0C1-03A8-4395-8A9F-9A9D5DD53284}" type="pres">
      <dgm:prSet presAssocID="{76E73179-6907-4BD7-A006-93F8A5EE319F}" presName="chevron1" presStyleLbl="sibTrans2D1" presStyleIdx="1" presStyleCnt="2"/>
      <dgm:spPr/>
    </dgm:pt>
    <dgm:pt modelId="{01C10587-C857-42EC-8EB4-092E7DFA8103}" type="pres">
      <dgm:prSet presAssocID="{76E73179-6907-4BD7-A006-93F8A5EE319F}" presName="spChevron1" presStyleCnt="0"/>
      <dgm:spPr/>
    </dgm:pt>
    <dgm:pt modelId="{BA1FFE22-00D2-4ED3-B9AA-A4A2B9D2DE77}" type="pres">
      <dgm:prSet presAssocID="{6DC2CF1F-173E-444D-AE69-1811714364D0}" presName="last" presStyleCnt="0"/>
      <dgm:spPr/>
    </dgm:pt>
    <dgm:pt modelId="{19736282-FFB8-44F8-8D18-BB33956E54E0}" type="pres">
      <dgm:prSet presAssocID="{6DC2CF1F-173E-444D-AE69-1811714364D0}" presName="circleTx" presStyleLbl="node1" presStyleIdx="18" presStyleCnt="19"/>
      <dgm:spPr/>
    </dgm:pt>
    <dgm:pt modelId="{237F2F5A-9905-4F26-AB78-E19FA5B6C4AF}" type="pres">
      <dgm:prSet presAssocID="{6DC2CF1F-173E-444D-AE69-1811714364D0}" presName="desTxN" presStyleLbl="revTx" presStyleIdx="4" presStyleCnt="5" custScaleX="164265">
        <dgm:presLayoutVars>
          <dgm:bulletEnabled val="1"/>
        </dgm:presLayoutVars>
      </dgm:prSet>
      <dgm:spPr/>
    </dgm:pt>
    <dgm:pt modelId="{90BEE1AA-DAFB-4CB3-8E84-B0A8CA447F20}" type="pres">
      <dgm:prSet presAssocID="{6DC2CF1F-173E-444D-AE69-1811714364D0}" presName="spN" presStyleCnt="0"/>
      <dgm:spPr/>
    </dgm:pt>
  </dgm:ptLst>
  <dgm:cxnLst>
    <dgm:cxn modelId="{B25F2601-D114-44E2-A3FC-2E2111D39EBE}" srcId="{D03A2E05-0558-4144-BE76-673A110975EB}" destId="{5A0D6D46-5C56-42BF-B044-8F95525F2B96}" srcOrd="1" destOrd="0" parTransId="{ADEC21C2-4F5B-414D-8925-1E0C97B5A284}" sibTransId="{083AE3AC-70DE-4EBC-B40C-5EDD7FCEEF43}"/>
    <dgm:cxn modelId="{BBF56E05-BF9E-4B0C-9E2D-9CBCC7974CBB}" srcId="{6DC2CF1F-173E-444D-AE69-1811714364D0}" destId="{D8E34E38-DBD2-4E86-BD6F-54BC0A37FB7D}" srcOrd="2" destOrd="0" parTransId="{7554D836-8407-4488-B41A-AEB8B7CB12DA}" sibTransId="{41B458BD-444D-4D27-A2E5-12027971C9D0}"/>
    <dgm:cxn modelId="{E4499506-B947-4498-A1BE-ABB49CD7BB44}" type="presOf" srcId="{5A0D6D46-5C56-42BF-B044-8F95525F2B96}" destId="{092936C4-6EA3-4E3E-8483-17CB72449DAB}" srcOrd="0" destOrd="1" presId="urn:microsoft.com/office/officeart/2009/3/layout/RandomtoResultProcess"/>
    <dgm:cxn modelId="{CCC44B19-4D5B-4ECC-A271-875689BFD2C6}" srcId="{84E27452-62EF-42E6-8C13-169930AD05FC}" destId="{FC70C2B0-D96B-4BC9-A93F-FA21014AE8EB}" srcOrd="1" destOrd="0" parTransId="{76D6FC9F-E237-4CCC-A4F7-5C6C3A97EEC1}" sibTransId="{1118402D-AD17-43DA-8223-19D54E858959}"/>
    <dgm:cxn modelId="{E3E8B11C-9E41-4D05-A213-3AA06A00992D}" srcId="{6DC2CF1F-173E-444D-AE69-1811714364D0}" destId="{02DDDFA3-8896-49C4-86C7-CB423CB3A0C9}" srcOrd="1" destOrd="0" parTransId="{DD9DA362-9046-46B4-85E1-9D63AC226ED8}" sibTransId="{84123E48-2688-4131-B8F8-D7279EB388A5}"/>
    <dgm:cxn modelId="{8FB7A963-E9DE-42A4-B3FB-DBB229501E12}" type="presOf" srcId="{6DB39950-F351-479A-A26A-36EF8849F179}" destId="{9D1A727C-9D05-4DE1-9D8F-22A214E49268}" srcOrd="0" destOrd="0" presId="urn:microsoft.com/office/officeart/2009/3/layout/RandomtoResultProcess"/>
    <dgm:cxn modelId="{88944A4F-2701-407E-8BD4-BF52BB5DC02F}" type="presOf" srcId="{ED856FCC-CDAE-4C95-A9FD-166646BA43AF}" destId="{237F2F5A-9905-4F26-AB78-E19FA5B6C4AF}" srcOrd="0" destOrd="0" presId="urn:microsoft.com/office/officeart/2009/3/layout/RandomtoResultProcess"/>
    <dgm:cxn modelId="{9DEBDC51-465B-45DB-8043-63FE45B137D3}" type="presOf" srcId="{D8E34E38-DBD2-4E86-BD6F-54BC0A37FB7D}" destId="{237F2F5A-9905-4F26-AB78-E19FA5B6C4AF}" srcOrd="0" destOrd="2" presId="urn:microsoft.com/office/officeart/2009/3/layout/RandomtoResultProcess"/>
    <dgm:cxn modelId="{F3A42887-4181-47F3-9BB2-38E136215A82}" type="presOf" srcId="{FC70C2B0-D96B-4BC9-A93F-FA21014AE8EB}" destId="{9EC7F238-49BF-430E-B852-9A23AE571DAE}" srcOrd="0" destOrd="1" presId="urn:microsoft.com/office/officeart/2009/3/layout/RandomtoResultProcess"/>
    <dgm:cxn modelId="{369B5892-AB33-4DCE-B7E5-E4A1B85FCA53}" srcId="{D03A2E05-0558-4144-BE76-673A110975EB}" destId="{B42DE5A4-DB05-46D3-95FB-52E25CD4E3F0}" srcOrd="2" destOrd="0" parTransId="{7946DF2C-5A4E-448D-AC8A-544F4AE98FFD}" sibTransId="{DF93C550-127D-4E59-A731-7F6B2261E9A3}"/>
    <dgm:cxn modelId="{1AACE6A7-ACEF-404B-8798-234B439E020F}" srcId="{84E27452-62EF-42E6-8C13-169930AD05FC}" destId="{8EEFEFCF-C43F-4EC1-8D62-88F77FBB082C}" srcOrd="0" destOrd="0" parTransId="{6DBF389E-4011-499F-AF5D-20764810C04E}" sibTransId="{0F048FE9-0874-4C91-A878-79FCF2D80373}"/>
    <dgm:cxn modelId="{E97772A9-5A6E-4C1C-8A39-C3F82B071D4D}" type="presOf" srcId="{8EEFEFCF-C43F-4EC1-8D62-88F77FBB082C}" destId="{9EC7F238-49BF-430E-B852-9A23AE571DAE}" srcOrd="0" destOrd="0" presId="urn:microsoft.com/office/officeart/2009/3/layout/RandomtoResultProcess"/>
    <dgm:cxn modelId="{34E84AAB-ED42-45D4-A5D0-C4E99783C6F3}" srcId="{84E27452-62EF-42E6-8C13-169930AD05FC}" destId="{68AA0D50-07B6-4D6A-9B86-23AF911B66A6}" srcOrd="2" destOrd="0" parTransId="{CEAB114A-A006-4016-895F-3632DF939812}" sibTransId="{C767920B-5D27-4F49-8A55-604CF800562E}"/>
    <dgm:cxn modelId="{BB6382AE-AF00-40B9-BE3D-14ADC7392EE8}" type="presOf" srcId="{02DDDFA3-8896-49C4-86C7-CB423CB3A0C9}" destId="{237F2F5A-9905-4F26-AB78-E19FA5B6C4AF}" srcOrd="0" destOrd="1" presId="urn:microsoft.com/office/officeart/2009/3/layout/RandomtoResultProcess"/>
    <dgm:cxn modelId="{F0AB56B4-3380-49B4-BB2E-9E347DA1AF0F}" srcId="{6DB39950-F351-479A-A26A-36EF8849F179}" destId="{6DC2CF1F-173E-444D-AE69-1811714364D0}" srcOrd="2" destOrd="0" parTransId="{0DB05B8B-58B4-437C-8AFB-1F07FAD44ABD}" sibTransId="{FEA0435D-6D43-4D0D-81AA-91467C49E09A}"/>
    <dgm:cxn modelId="{9F95EBBB-AD32-4A17-8FCA-A76F5CEB5BF2}" srcId="{6DB39950-F351-479A-A26A-36EF8849F179}" destId="{D03A2E05-0558-4144-BE76-673A110975EB}" srcOrd="1" destOrd="0" parTransId="{39096FFB-534F-4540-8247-8DE7DFC7F482}" sibTransId="{76E73179-6907-4BD7-A006-93F8A5EE319F}"/>
    <dgm:cxn modelId="{B66AA0BC-0A07-409D-9C12-FAB9DC98CD78}" type="presOf" srcId="{B42DE5A4-DB05-46D3-95FB-52E25CD4E3F0}" destId="{092936C4-6EA3-4E3E-8483-17CB72449DAB}" srcOrd="0" destOrd="2" presId="urn:microsoft.com/office/officeart/2009/3/layout/RandomtoResultProcess"/>
    <dgm:cxn modelId="{7D9FC8CD-22D2-486A-BA69-CCFA9B0F32A4}" type="presOf" srcId="{3F2751BB-705E-4B6D-AC5A-0FD26B281F57}" destId="{092936C4-6EA3-4E3E-8483-17CB72449DAB}" srcOrd="0" destOrd="0" presId="urn:microsoft.com/office/officeart/2009/3/layout/RandomtoResultProcess"/>
    <dgm:cxn modelId="{3D3A5DD8-08C1-4264-AF24-18A6028FACDA}" srcId="{6DB39950-F351-479A-A26A-36EF8849F179}" destId="{84E27452-62EF-42E6-8C13-169930AD05FC}" srcOrd="0" destOrd="0" parTransId="{B344BAC6-97D5-41A4-9B57-FE6305CC0F25}" sibTransId="{94748FF7-90F7-446B-BCB8-9F5A9EB7025E}"/>
    <dgm:cxn modelId="{0978EADD-0558-498C-8D5F-7C866A48431E}" srcId="{D03A2E05-0558-4144-BE76-673A110975EB}" destId="{3F2751BB-705E-4B6D-AC5A-0FD26B281F57}" srcOrd="0" destOrd="0" parTransId="{E9852DD6-CC47-42BD-9949-75F4A7A49285}" sibTransId="{8601EAC2-9068-43D7-A3F7-1B67569C5FF6}"/>
    <dgm:cxn modelId="{F555D7DE-C2C8-4C51-A15A-B17347AAD8CB}" srcId="{6DC2CF1F-173E-444D-AE69-1811714364D0}" destId="{ED856FCC-CDAE-4C95-A9FD-166646BA43AF}" srcOrd="0" destOrd="0" parTransId="{496FB3AF-D7B7-4A0B-A413-B98CC3C85C4A}" sibTransId="{2430E628-EDD3-4B58-95D2-E6930D586079}"/>
    <dgm:cxn modelId="{D0523DEC-513A-4799-9553-349F4941DB73}" type="presOf" srcId="{D03A2E05-0558-4144-BE76-673A110975EB}" destId="{7444E439-2A4F-4FC3-8654-B81695AE129D}" srcOrd="0" destOrd="0" presId="urn:microsoft.com/office/officeart/2009/3/layout/RandomtoResultProcess"/>
    <dgm:cxn modelId="{77E0AEF7-0AF1-4495-B7CC-57F6327429C6}" type="presOf" srcId="{68AA0D50-07B6-4D6A-9B86-23AF911B66A6}" destId="{9EC7F238-49BF-430E-B852-9A23AE571DAE}" srcOrd="0" destOrd="2" presId="urn:microsoft.com/office/officeart/2009/3/layout/RandomtoResultProcess"/>
    <dgm:cxn modelId="{A5C664F8-09B0-426C-A45A-2B908B67A75F}" type="presOf" srcId="{84E27452-62EF-42E6-8C13-169930AD05FC}" destId="{4F92ABE7-7F80-46D7-AA9B-E084374D8C80}" srcOrd="0" destOrd="0" presId="urn:microsoft.com/office/officeart/2009/3/layout/RandomtoResultProcess"/>
    <dgm:cxn modelId="{25443AFF-08E3-4001-AC89-2753E172A443}" type="presOf" srcId="{6DC2CF1F-173E-444D-AE69-1811714364D0}" destId="{19736282-FFB8-44F8-8D18-BB33956E54E0}" srcOrd="0" destOrd="0" presId="urn:microsoft.com/office/officeart/2009/3/layout/RandomtoResultProcess"/>
    <dgm:cxn modelId="{A95991DB-27CC-4CA6-A786-794868B43DB0}" type="presParOf" srcId="{9D1A727C-9D05-4DE1-9D8F-22A214E49268}" destId="{D8F5CF44-B176-4893-923F-864E731F201A}" srcOrd="0" destOrd="0" presId="urn:microsoft.com/office/officeart/2009/3/layout/RandomtoResultProcess"/>
    <dgm:cxn modelId="{93BC70D7-940E-468C-8EEB-3BF49047825A}" type="presParOf" srcId="{D8F5CF44-B176-4893-923F-864E731F201A}" destId="{4F92ABE7-7F80-46D7-AA9B-E084374D8C80}" srcOrd="0" destOrd="0" presId="urn:microsoft.com/office/officeart/2009/3/layout/RandomtoResultProcess"/>
    <dgm:cxn modelId="{EF186832-09A0-40F8-9946-87D3ED811DDB}" type="presParOf" srcId="{D8F5CF44-B176-4893-923F-864E731F201A}" destId="{9EC7F238-49BF-430E-B852-9A23AE571DAE}" srcOrd="1" destOrd="0" presId="urn:microsoft.com/office/officeart/2009/3/layout/RandomtoResultProcess"/>
    <dgm:cxn modelId="{06F5555A-DB78-4031-A3DD-95C006D7464D}" type="presParOf" srcId="{D8F5CF44-B176-4893-923F-864E731F201A}" destId="{63A0992B-A921-4650-8D46-42378198D79C}" srcOrd="2" destOrd="0" presId="urn:microsoft.com/office/officeart/2009/3/layout/RandomtoResultProcess"/>
    <dgm:cxn modelId="{E90325CE-8196-4639-AE8B-DF893F0367BC}" type="presParOf" srcId="{D8F5CF44-B176-4893-923F-864E731F201A}" destId="{2E482AE9-C45C-495D-B015-9E8CB081DF6B}" srcOrd="3" destOrd="0" presId="urn:microsoft.com/office/officeart/2009/3/layout/RandomtoResultProcess"/>
    <dgm:cxn modelId="{5FD49B03-C225-4705-B74F-24C87191F82F}" type="presParOf" srcId="{D8F5CF44-B176-4893-923F-864E731F201A}" destId="{7625AEED-6958-4ED0-B846-220FE380AB7D}" srcOrd="4" destOrd="0" presId="urn:microsoft.com/office/officeart/2009/3/layout/RandomtoResultProcess"/>
    <dgm:cxn modelId="{55F48506-1B2A-4A14-A529-E609EAD14194}" type="presParOf" srcId="{D8F5CF44-B176-4893-923F-864E731F201A}" destId="{63DC477C-47EB-440F-8F72-7351A4313169}" srcOrd="5" destOrd="0" presId="urn:microsoft.com/office/officeart/2009/3/layout/RandomtoResultProcess"/>
    <dgm:cxn modelId="{6A40C20A-4342-4BDF-A66A-BB61D194A501}" type="presParOf" srcId="{D8F5CF44-B176-4893-923F-864E731F201A}" destId="{188D6589-FE46-49D1-BA61-3860AF3C6B52}" srcOrd="6" destOrd="0" presId="urn:microsoft.com/office/officeart/2009/3/layout/RandomtoResultProcess"/>
    <dgm:cxn modelId="{EEEDAE29-4990-417E-8727-ED71F7BCECAF}" type="presParOf" srcId="{D8F5CF44-B176-4893-923F-864E731F201A}" destId="{85915506-964B-4EB7-A2CF-C6C578F49A7E}" srcOrd="7" destOrd="0" presId="urn:microsoft.com/office/officeart/2009/3/layout/RandomtoResultProcess"/>
    <dgm:cxn modelId="{393359DE-6498-43A0-8DA1-26EFF87B3EE9}" type="presParOf" srcId="{D8F5CF44-B176-4893-923F-864E731F201A}" destId="{5B8BE1FD-85EF-4C51-8492-9658A75D3F3A}" srcOrd="8" destOrd="0" presId="urn:microsoft.com/office/officeart/2009/3/layout/RandomtoResultProcess"/>
    <dgm:cxn modelId="{51631B48-2FE8-4FBA-AE10-4EE970118C1B}" type="presParOf" srcId="{D8F5CF44-B176-4893-923F-864E731F201A}" destId="{1929F916-B2DA-4216-BF2F-9C3C8FBAB1E6}" srcOrd="9" destOrd="0" presId="urn:microsoft.com/office/officeart/2009/3/layout/RandomtoResultProcess"/>
    <dgm:cxn modelId="{BC3F5463-F8A5-4838-85E5-7AABFBE3ABE4}" type="presParOf" srcId="{D8F5CF44-B176-4893-923F-864E731F201A}" destId="{7B9EFD50-52EC-4564-B4B6-3A9A8AA049F7}" srcOrd="10" destOrd="0" presId="urn:microsoft.com/office/officeart/2009/3/layout/RandomtoResultProcess"/>
    <dgm:cxn modelId="{02C16802-A859-4006-AAB9-3ED30D61179D}" type="presParOf" srcId="{D8F5CF44-B176-4893-923F-864E731F201A}" destId="{03ECE8BE-E6E5-4D46-8B2F-D74AC509404D}" srcOrd="11" destOrd="0" presId="urn:microsoft.com/office/officeart/2009/3/layout/RandomtoResultProcess"/>
    <dgm:cxn modelId="{41073C94-D0D1-456E-8EDB-61271D5B7994}" type="presParOf" srcId="{D8F5CF44-B176-4893-923F-864E731F201A}" destId="{9F9BC10B-E312-40D8-8405-3C2B1CDE2F09}" srcOrd="12" destOrd="0" presId="urn:microsoft.com/office/officeart/2009/3/layout/RandomtoResultProcess"/>
    <dgm:cxn modelId="{8944899C-EC37-4C0E-B97E-3B789AC1ADCD}" type="presParOf" srcId="{D8F5CF44-B176-4893-923F-864E731F201A}" destId="{CF84741A-3B6B-49D6-A7A4-B11DF3809F6F}" srcOrd="13" destOrd="0" presId="urn:microsoft.com/office/officeart/2009/3/layout/RandomtoResultProcess"/>
    <dgm:cxn modelId="{718D871D-BDC6-4BED-BABB-FCAEDD0B57D8}" type="presParOf" srcId="{D8F5CF44-B176-4893-923F-864E731F201A}" destId="{802C0351-2783-46F3-A478-263FE6805875}" srcOrd="14" destOrd="0" presId="urn:microsoft.com/office/officeart/2009/3/layout/RandomtoResultProcess"/>
    <dgm:cxn modelId="{66C2E885-E8D8-4FC2-BD4F-7D9974BACDD6}" type="presParOf" srcId="{D8F5CF44-B176-4893-923F-864E731F201A}" destId="{82684536-CEF2-443B-A17F-457AC8D47CFF}" srcOrd="15" destOrd="0" presId="urn:microsoft.com/office/officeart/2009/3/layout/RandomtoResultProcess"/>
    <dgm:cxn modelId="{26E18699-BFB1-4E97-A2FC-9DD046D59E76}" type="presParOf" srcId="{D8F5CF44-B176-4893-923F-864E731F201A}" destId="{35BAC39C-554A-4CA4-8EC9-575A2CEFA869}" srcOrd="16" destOrd="0" presId="urn:microsoft.com/office/officeart/2009/3/layout/RandomtoResultProcess"/>
    <dgm:cxn modelId="{6D43C444-D072-4258-8B57-82C7313F59CF}" type="presParOf" srcId="{D8F5CF44-B176-4893-923F-864E731F201A}" destId="{39F01EDB-698E-4701-B42A-C486B483B29E}" srcOrd="17" destOrd="0" presId="urn:microsoft.com/office/officeart/2009/3/layout/RandomtoResultProcess"/>
    <dgm:cxn modelId="{EE2FE959-D59E-4425-888C-A5A4B2DC3F8B}" type="presParOf" srcId="{D8F5CF44-B176-4893-923F-864E731F201A}" destId="{B9DAD7DA-4DF2-4EB8-8C48-10B65E7E3205}" srcOrd="18" destOrd="0" presId="urn:microsoft.com/office/officeart/2009/3/layout/RandomtoResultProcess"/>
    <dgm:cxn modelId="{0C2B1FF9-C4E0-4E3C-9DB6-49334DF28741}" type="presParOf" srcId="{D8F5CF44-B176-4893-923F-864E731F201A}" destId="{233EFDE5-29E7-4A70-825D-CFD922CFE4C2}" srcOrd="19" destOrd="0" presId="urn:microsoft.com/office/officeart/2009/3/layout/RandomtoResultProcess"/>
    <dgm:cxn modelId="{B0FD48CD-1B78-4B8E-9ED6-FC6CA0E0336E}" type="presParOf" srcId="{9D1A727C-9D05-4DE1-9D8F-22A214E49268}" destId="{9583116A-BDBB-448D-BED5-8259AA701E3C}" srcOrd="1" destOrd="0" presId="urn:microsoft.com/office/officeart/2009/3/layout/RandomtoResultProcess"/>
    <dgm:cxn modelId="{1BD6E266-0843-46D3-9A9E-FE05B68682E5}" type="presParOf" srcId="{9583116A-BDBB-448D-BED5-8259AA701E3C}" destId="{27AF76AA-90FB-4AAB-9508-FA09290076AB}" srcOrd="0" destOrd="0" presId="urn:microsoft.com/office/officeart/2009/3/layout/RandomtoResultProcess"/>
    <dgm:cxn modelId="{3DD84584-51D5-49BE-B7F6-B96E817EBAFC}" type="presParOf" srcId="{9583116A-BDBB-448D-BED5-8259AA701E3C}" destId="{4C34E6B8-C657-4DE7-8D7A-7EB96F37183F}" srcOrd="1" destOrd="0" presId="urn:microsoft.com/office/officeart/2009/3/layout/RandomtoResultProcess"/>
    <dgm:cxn modelId="{1F415C55-9732-43BA-BE0F-B470090089ED}" type="presParOf" srcId="{9D1A727C-9D05-4DE1-9D8F-22A214E49268}" destId="{B60E4C68-AE2D-439C-B135-1178CA37DAB9}" srcOrd="2" destOrd="0" presId="urn:microsoft.com/office/officeart/2009/3/layout/RandomtoResultProcess"/>
    <dgm:cxn modelId="{7B65C721-3FFD-42D2-A6F4-DFB3D231011C}" type="presParOf" srcId="{B60E4C68-AE2D-439C-B135-1178CA37DAB9}" destId="{7444E439-2A4F-4FC3-8654-B81695AE129D}" srcOrd="0" destOrd="0" presId="urn:microsoft.com/office/officeart/2009/3/layout/RandomtoResultProcess"/>
    <dgm:cxn modelId="{C587F9F5-1500-4D60-A06B-E134E48DA1A8}" type="presParOf" srcId="{B60E4C68-AE2D-439C-B135-1178CA37DAB9}" destId="{092936C4-6EA3-4E3E-8483-17CB72449DAB}" srcOrd="1" destOrd="0" presId="urn:microsoft.com/office/officeart/2009/3/layout/RandomtoResultProcess"/>
    <dgm:cxn modelId="{BA5FA827-7FD8-4BA6-83BA-1C43F42A6DAC}" type="presParOf" srcId="{B60E4C68-AE2D-439C-B135-1178CA37DAB9}" destId="{9226D498-AA9F-4B83-B0FF-A3D9F671C9BB}" srcOrd="2" destOrd="0" presId="urn:microsoft.com/office/officeart/2009/3/layout/RandomtoResultProcess"/>
    <dgm:cxn modelId="{47E9F3FE-5ACC-4EB4-A98A-FF51DC0E1E35}" type="presParOf" srcId="{9D1A727C-9D05-4DE1-9D8F-22A214E49268}" destId="{6EE77879-11CF-43BD-B6B4-B7FF0BCDAE5E}" srcOrd="3" destOrd="0" presId="urn:microsoft.com/office/officeart/2009/3/layout/RandomtoResultProcess"/>
    <dgm:cxn modelId="{06472BE8-FC8A-457B-8905-3F25EDE977EA}" type="presParOf" srcId="{6EE77879-11CF-43BD-B6B4-B7FF0BCDAE5E}" destId="{A77DE0C1-03A8-4395-8A9F-9A9D5DD53284}" srcOrd="0" destOrd="0" presId="urn:microsoft.com/office/officeart/2009/3/layout/RandomtoResultProcess"/>
    <dgm:cxn modelId="{F7616832-6A9B-491C-A1CF-72C3D17D18DE}" type="presParOf" srcId="{6EE77879-11CF-43BD-B6B4-B7FF0BCDAE5E}" destId="{01C10587-C857-42EC-8EB4-092E7DFA8103}" srcOrd="1" destOrd="0" presId="urn:microsoft.com/office/officeart/2009/3/layout/RandomtoResultProcess"/>
    <dgm:cxn modelId="{CCB2D934-C93F-443C-A039-9ECFCA544260}" type="presParOf" srcId="{9D1A727C-9D05-4DE1-9D8F-22A214E49268}" destId="{BA1FFE22-00D2-4ED3-B9AA-A4A2B9D2DE77}" srcOrd="4" destOrd="0" presId="urn:microsoft.com/office/officeart/2009/3/layout/RandomtoResultProcess"/>
    <dgm:cxn modelId="{26DF3165-4CC4-4155-A726-B52D79B3396A}" type="presParOf" srcId="{BA1FFE22-00D2-4ED3-B9AA-A4A2B9D2DE77}" destId="{19736282-FFB8-44F8-8D18-BB33956E54E0}" srcOrd="0" destOrd="0" presId="urn:microsoft.com/office/officeart/2009/3/layout/RandomtoResultProcess"/>
    <dgm:cxn modelId="{7524F38B-3442-4BD8-BDE6-35F5E18F20D6}" type="presParOf" srcId="{BA1FFE22-00D2-4ED3-B9AA-A4A2B9D2DE77}" destId="{237F2F5A-9905-4F26-AB78-E19FA5B6C4AF}" srcOrd="1" destOrd="0" presId="urn:microsoft.com/office/officeart/2009/3/layout/RandomtoResultProcess"/>
    <dgm:cxn modelId="{32486E55-89DE-4A16-8D53-8830B4531B91}" type="presParOf" srcId="{BA1FFE22-00D2-4ED3-B9AA-A4A2B9D2DE77}" destId="{90BEE1AA-DAFB-4CB3-8E84-B0A8CA447F20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CA7A05-1C08-4242-A9DB-3499F9263E85}" type="doc">
      <dgm:prSet loTypeId="urn:microsoft.com/office/officeart/2005/8/layout/process5" loCatId="process" qsTypeId="urn:microsoft.com/office/officeart/2005/8/quickstyle/simple1" qsCatId="simple" csTypeId="urn:microsoft.com/office/officeart/2005/8/colors/accent2_1" csCatId="accent2" phldr="1"/>
      <dgm:spPr/>
    </dgm:pt>
    <dgm:pt modelId="{385FCD3D-4BDD-421E-AD63-736582107F76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Background Research </a:t>
          </a:r>
        </a:p>
        <a:p>
          <a:r>
            <a:rPr lang="en-US" sz="1700" dirty="0"/>
            <a:t>Q3 2021</a:t>
          </a:r>
        </a:p>
      </dgm:t>
    </dgm:pt>
    <dgm:pt modelId="{15894FA3-7761-442A-89D1-F91C70A57289}" type="parTrans" cxnId="{AF5F2DBE-4FC4-4685-BF42-AF1926B7C2B2}">
      <dgm:prSet/>
      <dgm:spPr/>
      <dgm:t>
        <a:bodyPr/>
        <a:lstStyle/>
        <a:p>
          <a:endParaRPr lang="en-US" sz="1700"/>
        </a:p>
      </dgm:t>
    </dgm:pt>
    <dgm:pt modelId="{860535C4-F0BC-4BF0-B916-A92A7760F291}" type="sibTrans" cxnId="{AF5F2DBE-4FC4-4685-BF42-AF1926B7C2B2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98B8F54D-328A-4242-A68B-D986766714FF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Address Compliance Concerns </a:t>
          </a:r>
        </a:p>
        <a:p>
          <a:r>
            <a:rPr lang="en-US" sz="1700" dirty="0"/>
            <a:t>Q3 2023</a:t>
          </a:r>
        </a:p>
      </dgm:t>
    </dgm:pt>
    <dgm:pt modelId="{B800F58F-18EF-447D-9AA7-1BB0596D9D47}" type="parTrans" cxnId="{4763E674-BFC5-419E-83E6-2B240CF43B73}">
      <dgm:prSet/>
      <dgm:spPr/>
      <dgm:t>
        <a:bodyPr/>
        <a:lstStyle/>
        <a:p>
          <a:endParaRPr lang="en-US" sz="1700"/>
        </a:p>
      </dgm:t>
    </dgm:pt>
    <dgm:pt modelId="{C2A24A11-E801-4EDA-B7E5-38B5D77AE8F4}" type="sibTrans" cxnId="{4763E674-BFC5-419E-83E6-2B240CF43B73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74A15679-6C42-41FD-A999-D74FA6FF472C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Buy-In &amp; Approvals</a:t>
          </a:r>
        </a:p>
        <a:p>
          <a:r>
            <a:rPr lang="en-US" sz="1700" dirty="0"/>
            <a:t> Q3 2021–Q1 2023</a:t>
          </a:r>
        </a:p>
      </dgm:t>
    </dgm:pt>
    <dgm:pt modelId="{4211C416-ED26-4F4A-87A9-DBC3D17175F9}" type="parTrans" cxnId="{BC4EFCB9-6EF3-47C9-BB92-5B57BD8DDEFF}">
      <dgm:prSet/>
      <dgm:spPr/>
      <dgm:t>
        <a:bodyPr/>
        <a:lstStyle/>
        <a:p>
          <a:endParaRPr lang="en-US" sz="1700"/>
        </a:p>
      </dgm:t>
    </dgm:pt>
    <dgm:pt modelId="{92F8ED7C-D9B6-44AA-B9A8-0A59DEF81BF9}" type="sibTrans" cxnId="{BC4EFCB9-6EF3-47C9-BB92-5B57BD8DDEFF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2A558088-A136-4939-8C32-88D359F81DDB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Grant Funding </a:t>
          </a:r>
        </a:p>
        <a:p>
          <a:r>
            <a:rPr lang="en-US" sz="1700" dirty="0"/>
            <a:t>Q4 2022–Q2 2023</a:t>
          </a:r>
        </a:p>
      </dgm:t>
    </dgm:pt>
    <dgm:pt modelId="{E6E185D2-6216-40F8-8DCE-ED8FF0B76101}" type="parTrans" cxnId="{A6389EE0-69D6-49CC-BCA4-A8849F846747}">
      <dgm:prSet/>
      <dgm:spPr/>
      <dgm:t>
        <a:bodyPr/>
        <a:lstStyle/>
        <a:p>
          <a:endParaRPr lang="en-US" sz="1700"/>
        </a:p>
      </dgm:t>
    </dgm:pt>
    <dgm:pt modelId="{4296036A-33FA-489F-89A9-C43E37191E69}" type="sibTrans" cxnId="{A6389EE0-69D6-49CC-BCA4-A8849F846747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80DDEAE0-332E-4986-BBBA-3CF14155F46D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Validate Commercially Available HDV Ab Assay</a:t>
          </a:r>
        </a:p>
        <a:p>
          <a:r>
            <a:rPr lang="en-US" sz="1700" dirty="0"/>
            <a:t>Q3–Q4 2023</a:t>
          </a:r>
        </a:p>
      </dgm:t>
    </dgm:pt>
    <dgm:pt modelId="{C0C227EF-3B28-4DAD-B3B5-2FC1D8C37B4B}" type="parTrans" cxnId="{36392804-D924-4378-B586-6A306F586D73}">
      <dgm:prSet/>
      <dgm:spPr/>
      <dgm:t>
        <a:bodyPr/>
        <a:lstStyle/>
        <a:p>
          <a:endParaRPr lang="en-US" sz="1700"/>
        </a:p>
      </dgm:t>
    </dgm:pt>
    <dgm:pt modelId="{22D0C8A7-A39E-4D29-8D3E-314826B362E4}" type="sibTrans" cxnId="{36392804-D924-4378-B586-6A306F586D73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9931241E-F0E9-4E1B-B841-128F281B5A03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New York State Approval of HDV Ab Assay </a:t>
          </a:r>
        </a:p>
        <a:p>
          <a:r>
            <a:rPr lang="en-US" sz="1700" dirty="0"/>
            <a:t>Q4 2023</a:t>
          </a:r>
        </a:p>
      </dgm:t>
    </dgm:pt>
    <dgm:pt modelId="{434E3C3C-B58F-4001-9803-66DB6FB59F63}" type="parTrans" cxnId="{48672F6C-3D0A-4CD6-A6AD-A4F186A40186}">
      <dgm:prSet/>
      <dgm:spPr/>
      <dgm:t>
        <a:bodyPr/>
        <a:lstStyle/>
        <a:p>
          <a:endParaRPr lang="en-US" sz="1700"/>
        </a:p>
      </dgm:t>
    </dgm:pt>
    <dgm:pt modelId="{8F121B2B-23AB-4083-B807-50E27F6FBD8D}" type="sibTrans" cxnId="{48672F6C-3D0A-4CD6-A6AD-A4F186A40186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87134F16-4512-42B9-81D9-A3269AFBEE5B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Rollout </a:t>
          </a:r>
        </a:p>
        <a:p>
          <a:r>
            <a:rPr lang="en-US" sz="1700" dirty="0"/>
            <a:t>Q1 2024</a:t>
          </a:r>
        </a:p>
      </dgm:t>
    </dgm:pt>
    <dgm:pt modelId="{8EAC4F6F-27C4-434C-A81B-82CAD8440AD5}" type="parTrans" cxnId="{74100C66-29FA-4C62-96B6-A2805523E76B}">
      <dgm:prSet/>
      <dgm:spPr/>
      <dgm:t>
        <a:bodyPr/>
        <a:lstStyle/>
        <a:p>
          <a:endParaRPr lang="en-US" sz="1700"/>
        </a:p>
      </dgm:t>
    </dgm:pt>
    <dgm:pt modelId="{1C9C7ECB-EACA-4114-94DB-33556964DAD3}" type="sibTrans" cxnId="{74100C66-29FA-4C62-96B6-A2805523E76B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44F2A978-9E8F-4D3D-99E4-E6077360A3B9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EPIC Build </a:t>
          </a:r>
        </a:p>
        <a:p>
          <a:r>
            <a:rPr lang="en-US" sz="1700" dirty="0"/>
            <a:t>Q1 2024</a:t>
          </a:r>
        </a:p>
      </dgm:t>
    </dgm:pt>
    <dgm:pt modelId="{7AA854CB-B9FA-47A6-A72B-10B893158596}" type="sibTrans" cxnId="{5BB7D743-2EB6-4AF5-8108-D7CBFA1E6C90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0EF8FEDF-2618-42DC-923D-3CECDD7E382F}" type="parTrans" cxnId="{5BB7D743-2EB6-4AF5-8108-D7CBFA1E6C90}">
      <dgm:prSet/>
      <dgm:spPr/>
      <dgm:t>
        <a:bodyPr/>
        <a:lstStyle/>
        <a:p>
          <a:endParaRPr lang="en-US" sz="1700"/>
        </a:p>
      </dgm:t>
    </dgm:pt>
    <dgm:pt modelId="{9923DF43-68F8-41EC-84D8-B0BAADE38DAE}">
      <dgm:prSet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Billing Infrastructure </a:t>
          </a:r>
        </a:p>
        <a:p>
          <a:r>
            <a:rPr lang="en-US" sz="1700" dirty="0"/>
            <a:t>Q1 2024</a:t>
          </a:r>
        </a:p>
      </dgm:t>
    </dgm:pt>
    <dgm:pt modelId="{658F9484-1E72-4AB0-8B1C-4A26057FB4BC}" type="parTrans" cxnId="{72CFC04F-160A-4BC5-9374-6A6C966C64AF}">
      <dgm:prSet/>
      <dgm:spPr/>
      <dgm:t>
        <a:bodyPr/>
        <a:lstStyle/>
        <a:p>
          <a:endParaRPr lang="en-US" sz="1700"/>
        </a:p>
      </dgm:t>
    </dgm:pt>
    <dgm:pt modelId="{FCB896FC-FDAF-4698-9F16-094734989B94}" type="sibTrans" cxnId="{72CFC04F-160A-4BC5-9374-6A6C966C64AF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DFC57D4B-CA66-40A3-9482-D4C464FF6B6D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Lab Setup </a:t>
          </a:r>
        </a:p>
        <a:p>
          <a:r>
            <a:rPr lang="en-US" sz="1700" dirty="0"/>
            <a:t>Q1 2024</a:t>
          </a:r>
        </a:p>
      </dgm:t>
    </dgm:pt>
    <dgm:pt modelId="{AEDC768E-580B-4A6C-95E8-DC942078F092}" type="parTrans" cxnId="{5026F8D3-1B24-41A1-A1EB-A2F8DD791E6E}">
      <dgm:prSet/>
      <dgm:spPr/>
      <dgm:t>
        <a:bodyPr/>
        <a:lstStyle/>
        <a:p>
          <a:endParaRPr lang="en-US" sz="1700"/>
        </a:p>
      </dgm:t>
    </dgm:pt>
    <dgm:pt modelId="{C16513EA-030F-4FB9-A2C8-660EF101D3C9}" type="sibTrans" cxnId="{5026F8D3-1B24-41A1-A1EB-A2F8DD791E6E}">
      <dgm:prSet custT="1"/>
      <dgm:spPr>
        <a:solidFill>
          <a:schemeClr val="accent6"/>
        </a:solidFill>
      </dgm:spPr>
      <dgm:t>
        <a:bodyPr/>
        <a:lstStyle/>
        <a:p>
          <a:endParaRPr lang="en-US" sz="1700"/>
        </a:p>
      </dgm:t>
    </dgm:pt>
    <dgm:pt modelId="{4A76C91B-FFF5-4FCC-9870-2BD772BD99E5}">
      <dgm:prSet phldrT="[Text]"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en-US" sz="1700" dirty="0"/>
            <a:t>Provider Engagement </a:t>
          </a:r>
        </a:p>
        <a:p>
          <a:r>
            <a:rPr lang="en-US" sz="1700" dirty="0"/>
            <a:t>Q2 2024</a:t>
          </a:r>
        </a:p>
      </dgm:t>
    </dgm:pt>
    <dgm:pt modelId="{2B2F39BE-CDB8-4420-875A-8A0E06C6B3F4}" type="parTrans" cxnId="{FD57ED58-CE8E-419C-94A6-266D9F3E5C89}">
      <dgm:prSet/>
      <dgm:spPr/>
      <dgm:t>
        <a:bodyPr/>
        <a:lstStyle/>
        <a:p>
          <a:endParaRPr lang="en-US" sz="1700"/>
        </a:p>
      </dgm:t>
    </dgm:pt>
    <dgm:pt modelId="{13097185-4CE9-42C1-86D2-47BA3D84C72E}" type="sibTrans" cxnId="{FD57ED58-CE8E-419C-94A6-266D9F3E5C89}">
      <dgm:prSet/>
      <dgm:spPr/>
      <dgm:t>
        <a:bodyPr/>
        <a:lstStyle/>
        <a:p>
          <a:endParaRPr lang="en-US" sz="1700"/>
        </a:p>
      </dgm:t>
    </dgm:pt>
    <dgm:pt modelId="{720ECD6F-1A90-432F-809E-B4C21BB76A47}" type="pres">
      <dgm:prSet presAssocID="{D2CA7A05-1C08-4242-A9DB-3499F9263E85}" presName="diagram" presStyleCnt="0">
        <dgm:presLayoutVars>
          <dgm:dir/>
          <dgm:resizeHandles val="exact"/>
        </dgm:presLayoutVars>
      </dgm:prSet>
      <dgm:spPr/>
    </dgm:pt>
    <dgm:pt modelId="{57FBF9AD-1DF1-4972-AEBA-B5B4C92028FC}" type="pres">
      <dgm:prSet presAssocID="{385FCD3D-4BDD-421E-AD63-736582107F76}" presName="node" presStyleLbl="node1" presStyleIdx="0" presStyleCnt="11">
        <dgm:presLayoutVars>
          <dgm:bulletEnabled val="1"/>
        </dgm:presLayoutVars>
      </dgm:prSet>
      <dgm:spPr/>
    </dgm:pt>
    <dgm:pt modelId="{B29463D5-D7D5-4D99-B6F5-3D38F5D8BA39}" type="pres">
      <dgm:prSet presAssocID="{860535C4-F0BC-4BF0-B916-A92A7760F291}" presName="sibTrans" presStyleLbl="sibTrans2D1" presStyleIdx="0" presStyleCnt="10"/>
      <dgm:spPr/>
    </dgm:pt>
    <dgm:pt modelId="{A947C18D-6F56-44DD-A358-3135C007D190}" type="pres">
      <dgm:prSet presAssocID="{860535C4-F0BC-4BF0-B916-A92A7760F291}" presName="connectorText" presStyleLbl="sibTrans2D1" presStyleIdx="0" presStyleCnt="10"/>
      <dgm:spPr/>
    </dgm:pt>
    <dgm:pt modelId="{6EEDE4EB-0278-447D-9DB0-97FADB1D1465}" type="pres">
      <dgm:prSet presAssocID="{74A15679-6C42-41FD-A999-D74FA6FF472C}" presName="node" presStyleLbl="node1" presStyleIdx="1" presStyleCnt="11">
        <dgm:presLayoutVars>
          <dgm:bulletEnabled val="1"/>
        </dgm:presLayoutVars>
      </dgm:prSet>
      <dgm:spPr/>
    </dgm:pt>
    <dgm:pt modelId="{5F5BE7DE-B65A-41F1-9BD6-200DAF1E6C59}" type="pres">
      <dgm:prSet presAssocID="{92F8ED7C-D9B6-44AA-B9A8-0A59DEF81BF9}" presName="sibTrans" presStyleLbl="sibTrans2D1" presStyleIdx="1" presStyleCnt="10"/>
      <dgm:spPr/>
    </dgm:pt>
    <dgm:pt modelId="{53F04B1D-6B56-4844-9B90-035E93DF60D2}" type="pres">
      <dgm:prSet presAssocID="{92F8ED7C-D9B6-44AA-B9A8-0A59DEF81BF9}" presName="connectorText" presStyleLbl="sibTrans2D1" presStyleIdx="1" presStyleCnt="10"/>
      <dgm:spPr/>
    </dgm:pt>
    <dgm:pt modelId="{15D09C7E-4F48-4AD3-87EA-D7272E641AD2}" type="pres">
      <dgm:prSet presAssocID="{2A558088-A136-4939-8C32-88D359F81DDB}" presName="node" presStyleLbl="node1" presStyleIdx="2" presStyleCnt="11">
        <dgm:presLayoutVars>
          <dgm:bulletEnabled val="1"/>
        </dgm:presLayoutVars>
      </dgm:prSet>
      <dgm:spPr/>
    </dgm:pt>
    <dgm:pt modelId="{FB16BCFF-D599-4BD1-844B-E31A119ABD31}" type="pres">
      <dgm:prSet presAssocID="{4296036A-33FA-489F-89A9-C43E37191E69}" presName="sibTrans" presStyleLbl="sibTrans2D1" presStyleIdx="2" presStyleCnt="10"/>
      <dgm:spPr/>
    </dgm:pt>
    <dgm:pt modelId="{45E99735-78D5-4F4A-9821-89BDA6C8378A}" type="pres">
      <dgm:prSet presAssocID="{4296036A-33FA-489F-89A9-C43E37191E69}" presName="connectorText" presStyleLbl="sibTrans2D1" presStyleIdx="2" presStyleCnt="10"/>
      <dgm:spPr/>
    </dgm:pt>
    <dgm:pt modelId="{C201675F-6A7A-4E97-A399-A7616404FC55}" type="pres">
      <dgm:prSet presAssocID="{80DDEAE0-332E-4986-BBBA-3CF14155F46D}" presName="node" presStyleLbl="node1" presStyleIdx="3" presStyleCnt="11">
        <dgm:presLayoutVars>
          <dgm:bulletEnabled val="1"/>
        </dgm:presLayoutVars>
      </dgm:prSet>
      <dgm:spPr/>
    </dgm:pt>
    <dgm:pt modelId="{D6D1F26F-52B7-4767-B9A3-7EE059757C3F}" type="pres">
      <dgm:prSet presAssocID="{22D0C8A7-A39E-4D29-8D3E-314826B362E4}" presName="sibTrans" presStyleLbl="sibTrans2D1" presStyleIdx="3" presStyleCnt="10"/>
      <dgm:spPr/>
    </dgm:pt>
    <dgm:pt modelId="{A9B6AB02-50E7-4B17-8A31-BEDB5A0FFED9}" type="pres">
      <dgm:prSet presAssocID="{22D0C8A7-A39E-4D29-8D3E-314826B362E4}" presName="connectorText" presStyleLbl="sibTrans2D1" presStyleIdx="3" presStyleCnt="10"/>
      <dgm:spPr/>
    </dgm:pt>
    <dgm:pt modelId="{0970C6BF-AE77-4026-A38D-C48C1804355C}" type="pres">
      <dgm:prSet presAssocID="{98B8F54D-328A-4242-A68B-D986766714FF}" presName="node" presStyleLbl="node1" presStyleIdx="4" presStyleCnt="11">
        <dgm:presLayoutVars>
          <dgm:bulletEnabled val="1"/>
        </dgm:presLayoutVars>
      </dgm:prSet>
      <dgm:spPr/>
    </dgm:pt>
    <dgm:pt modelId="{203F65BF-A584-4D25-A69B-13F6AEC1C4A3}" type="pres">
      <dgm:prSet presAssocID="{C2A24A11-E801-4EDA-B7E5-38B5D77AE8F4}" presName="sibTrans" presStyleLbl="sibTrans2D1" presStyleIdx="4" presStyleCnt="10"/>
      <dgm:spPr/>
    </dgm:pt>
    <dgm:pt modelId="{0836BA07-1D5E-4086-B89C-B6C4B3C30C41}" type="pres">
      <dgm:prSet presAssocID="{C2A24A11-E801-4EDA-B7E5-38B5D77AE8F4}" presName="connectorText" presStyleLbl="sibTrans2D1" presStyleIdx="4" presStyleCnt="10"/>
      <dgm:spPr/>
    </dgm:pt>
    <dgm:pt modelId="{D2D1E716-8F9B-4CBC-AC1E-70D0A1E8D5CD}" type="pres">
      <dgm:prSet presAssocID="{9931241E-F0E9-4E1B-B841-128F281B5A03}" presName="node" presStyleLbl="node1" presStyleIdx="5" presStyleCnt="11">
        <dgm:presLayoutVars>
          <dgm:bulletEnabled val="1"/>
        </dgm:presLayoutVars>
      </dgm:prSet>
      <dgm:spPr/>
    </dgm:pt>
    <dgm:pt modelId="{B5C4FDE5-0BEF-494F-B337-626AF3FBA1EF}" type="pres">
      <dgm:prSet presAssocID="{8F121B2B-23AB-4083-B807-50E27F6FBD8D}" presName="sibTrans" presStyleLbl="sibTrans2D1" presStyleIdx="5" presStyleCnt="10"/>
      <dgm:spPr/>
    </dgm:pt>
    <dgm:pt modelId="{3AE3891D-09FF-4C3B-9D2A-90A9D2D63854}" type="pres">
      <dgm:prSet presAssocID="{8F121B2B-23AB-4083-B807-50E27F6FBD8D}" presName="connectorText" presStyleLbl="sibTrans2D1" presStyleIdx="5" presStyleCnt="10"/>
      <dgm:spPr/>
    </dgm:pt>
    <dgm:pt modelId="{A82B44B1-B15C-4252-92B6-7F200F9120BC}" type="pres">
      <dgm:prSet presAssocID="{DFC57D4B-CA66-40A3-9482-D4C464FF6B6D}" presName="node" presStyleLbl="node1" presStyleIdx="6" presStyleCnt="11">
        <dgm:presLayoutVars>
          <dgm:bulletEnabled val="1"/>
        </dgm:presLayoutVars>
      </dgm:prSet>
      <dgm:spPr/>
    </dgm:pt>
    <dgm:pt modelId="{AAB8D99D-92D3-4187-9C10-BB56A4A9957F}" type="pres">
      <dgm:prSet presAssocID="{C16513EA-030F-4FB9-A2C8-660EF101D3C9}" presName="sibTrans" presStyleLbl="sibTrans2D1" presStyleIdx="6" presStyleCnt="10"/>
      <dgm:spPr/>
    </dgm:pt>
    <dgm:pt modelId="{19BAD615-5836-4B15-85D3-FB2D7C1F42E5}" type="pres">
      <dgm:prSet presAssocID="{C16513EA-030F-4FB9-A2C8-660EF101D3C9}" presName="connectorText" presStyleLbl="sibTrans2D1" presStyleIdx="6" presStyleCnt="10"/>
      <dgm:spPr/>
    </dgm:pt>
    <dgm:pt modelId="{4E3A6001-59C1-485F-8633-6AE3643B51C2}" type="pres">
      <dgm:prSet presAssocID="{44F2A978-9E8F-4D3D-99E4-E6077360A3B9}" presName="node" presStyleLbl="node1" presStyleIdx="7" presStyleCnt="11">
        <dgm:presLayoutVars>
          <dgm:bulletEnabled val="1"/>
        </dgm:presLayoutVars>
      </dgm:prSet>
      <dgm:spPr/>
    </dgm:pt>
    <dgm:pt modelId="{A7AF249D-AA5D-4D02-AC7F-9FC0F817F3DA}" type="pres">
      <dgm:prSet presAssocID="{7AA854CB-B9FA-47A6-A72B-10B893158596}" presName="sibTrans" presStyleLbl="sibTrans2D1" presStyleIdx="7" presStyleCnt="10"/>
      <dgm:spPr/>
    </dgm:pt>
    <dgm:pt modelId="{C3BD5EE8-2156-4793-90E8-341AF71DDD1D}" type="pres">
      <dgm:prSet presAssocID="{7AA854CB-B9FA-47A6-A72B-10B893158596}" presName="connectorText" presStyleLbl="sibTrans2D1" presStyleIdx="7" presStyleCnt="10"/>
      <dgm:spPr/>
    </dgm:pt>
    <dgm:pt modelId="{D815F893-8DE4-477D-BF4A-474E216736F5}" type="pres">
      <dgm:prSet presAssocID="{9923DF43-68F8-41EC-84D8-B0BAADE38DAE}" presName="node" presStyleLbl="node1" presStyleIdx="8" presStyleCnt="11">
        <dgm:presLayoutVars>
          <dgm:bulletEnabled val="1"/>
        </dgm:presLayoutVars>
      </dgm:prSet>
      <dgm:spPr/>
    </dgm:pt>
    <dgm:pt modelId="{BD653582-AF8E-4E9F-A949-CB86CDAA784D}" type="pres">
      <dgm:prSet presAssocID="{FCB896FC-FDAF-4698-9F16-094734989B94}" presName="sibTrans" presStyleLbl="sibTrans2D1" presStyleIdx="8" presStyleCnt="10"/>
      <dgm:spPr/>
    </dgm:pt>
    <dgm:pt modelId="{DCEAA6F7-5885-49B5-886B-87093B0B8E11}" type="pres">
      <dgm:prSet presAssocID="{FCB896FC-FDAF-4698-9F16-094734989B94}" presName="connectorText" presStyleLbl="sibTrans2D1" presStyleIdx="8" presStyleCnt="10"/>
      <dgm:spPr/>
    </dgm:pt>
    <dgm:pt modelId="{5EEE4DB8-15BD-4913-8BFD-CC3488534C35}" type="pres">
      <dgm:prSet presAssocID="{87134F16-4512-42B9-81D9-A3269AFBEE5B}" presName="node" presStyleLbl="node1" presStyleIdx="9" presStyleCnt="11">
        <dgm:presLayoutVars>
          <dgm:bulletEnabled val="1"/>
        </dgm:presLayoutVars>
      </dgm:prSet>
      <dgm:spPr/>
    </dgm:pt>
    <dgm:pt modelId="{54C52CE2-6DEB-4466-A9DA-43AC8D0EC855}" type="pres">
      <dgm:prSet presAssocID="{1C9C7ECB-EACA-4114-94DB-33556964DAD3}" presName="sibTrans" presStyleLbl="sibTrans2D1" presStyleIdx="9" presStyleCnt="10"/>
      <dgm:spPr/>
    </dgm:pt>
    <dgm:pt modelId="{8558775D-E961-4E37-9E80-19F7691CF0D4}" type="pres">
      <dgm:prSet presAssocID="{1C9C7ECB-EACA-4114-94DB-33556964DAD3}" presName="connectorText" presStyleLbl="sibTrans2D1" presStyleIdx="9" presStyleCnt="10"/>
      <dgm:spPr/>
    </dgm:pt>
    <dgm:pt modelId="{FE5BEB62-8CF3-41F2-A78E-26D058ED211E}" type="pres">
      <dgm:prSet presAssocID="{4A76C91B-FFF5-4FCC-9870-2BD772BD99E5}" presName="node" presStyleLbl="node1" presStyleIdx="10" presStyleCnt="11">
        <dgm:presLayoutVars>
          <dgm:bulletEnabled val="1"/>
        </dgm:presLayoutVars>
      </dgm:prSet>
      <dgm:spPr/>
    </dgm:pt>
  </dgm:ptLst>
  <dgm:cxnLst>
    <dgm:cxn modelId="{41609202-DFE9-4423-A423-AE41EE315DA2}" type="presOf" srcId="{7AA854CB-B9FA-47A6-A72B-10B893158596}" destId="{A7AF249D-AA5D-4D02-AC7F-9FC0F817F3DA}" srcOrd="0" destOrd="0" presId="urn:microsoft.com/office/officeart/2005/8/layout/process5"/>
    <dgm:cxn modelId="{36392804-D924-4378-B586-6A306F586D73}" srcId="{D2CA7A05-1C08-4242-A9DB-3499F9263E85}" destId="{80DDEAE0-332E-4986-BBBA-3CF14155F46D}" srcOrd="3" destOrd="0" parTransId="{C0C227EF-3B28-4DAD-B3B5-2FC1D8C37B4B}" sibTransId="{22D0C8A7-A39E-4D29-8D3E-314826B362E4}"/>
    <dgm:cxn modelId="{6E21A107-F60E-485E-8685-9E244B9E71D5}" type="presOf" srcId="{92F8ED7C-D9B6-44AA-B9A8-0A59DEF81BF9}" destId="{5F5BE7DE-B65A-41F1-9BD6-200DAF1E6C59}" srcOrd="0" destOrd="0" presId="urn:microsoft.com/office/officeart/2005/8/layout/process5"/>
    <dgm:cxn modelId="{AAC0C00E-005A-406B-9683-CB800758D8F5}" type="presOf" srcId="{98B8F54D-328A-4242-A68B-D986766714FF}" destId="{0970C6BF-AE77-4026-A38D-C48C1804355C}" srcOrd="0" destOrd="0" presId="urn:microsoft.com/office/officeart/2005/8/layout/process5"/>
    <dgm:cxn modelId="{F3CE8416-5208-4783-A7FB-33AB059F7A6D}" type="presOf" srcId="{22D0C8A7-A39E-4D29-8D3E-314826B362E4}" destId="{D6D1F26F-52B7-4767-B9A3-7EE059757C3F}" srcOrd="0" destOrd="0" presId="urn:microsoft.com/office/officeart/2005/8/layout/process5"/>
    <dgm:cxn modelId="{0E43D316-6C6F-4246-A0CA-F1612C1CCDFC}" type="presOf" srcId="{4296036A-33FA-489F-89A9-C43E37191E69}" destId="{FB16BCFF-D599-4BD1-844B-E31A119ABD31}" srcOrd="0" destOrd="0" presId="urn:microsoft.com/office/officeart/2005/8/layout/process5"/>
    <dgm:cxn modelId="{96533D18-4C4E-49EB-9DE8-20B95E87DF3E}" type="presOf" srcId="{92F8ED7C-D9B6-44AA-B9A8-0A59DEF81BF9}" destId="{53F04B1D-6B56-4844-9B90-035E93DF60D2}" srcOrd="1" destOrd="0" presId="urn:microsoft.com/office/officeart/2005/8/layout/process5"/>
    <dgm:cxn modelId="{128A6D1A-5C93-4608-8681-C3ED84F854CC}" type="presOf" srcId="{44F2A978-9E8F-4D3D-99E4-E6077360A3B9}" destId="{4E3A6001-59C1-485F-8633-6AE3643B51C2}" srcOrd="0" destOrd="0" presId="urn:microsoft.com/office/officeart/2005/8/layout/process5"/>
    <dgm:cxn modelId="{FB7C0B1D-21A9-411A-9605-1BCD53736EDA}" type="presOf" srcId="{9931241E-F0E9-4E1B-B841-128F281B5A03}" destId="{D2D1E716-8F9B-4CBC-AC1E-70D0A1E8D5CD}" srcOrd="0" destOrd="0" presId="urn:microsoft.com/office/officeart/2005/8/layout/process5"/>
    <dgm:cxn modelId="{91C3921D-ABDE-411E-9EA2-894CB842CE98}" type="presOf" srcId="{80DDEAE0-332E-4986-BBBA-3CF14155F46D}" destId="{C201675F-6A7A-4E97-A399-A7616404FC55}" srcOrd="0" destOrd="0" presId="urn:microsoft.com/office/officeart/2005/8/layout/process5"/>
    <dgm:cxn modelId="{E1595523-EC4D-45A9-A7EF-ADBCD54B0EE2}" type="presOf" srcId="{FCB896FC-FDAF-4698-9F16-094734989B94}" destId="{DCEAA6F7-5885-49B5-886B-87093B0B8E11}" srcOrd="1" destOrd="0" presId="urn:microsoft.com/office/officeart/2005/8/layout/process5"/>
    <dgm:cxn modelId="{F83E022B-F684-4D27-85E4-A5813303BB8D}" type="presOf" srcId="{74A15679-6C42-41FD-A999-D74FA6FF472C}" destId="{6EEDE4EB-0278-447D-9DB0-97FADB1D1465}" srcOrd="0" destOrd="0" presId="urn:microsoft.com/office/officeart/2005/8/layout/process5"/>
    <dgm:cxn modelId="{1EA16738-CABA-44B5-882E-2153DFDCC158}" type="presOf" srcId="{2A558088-A136-4939-8C32-88D359F81DDB}" destId="{15D09C7E-4F48-4AD3-87EA-D7272E641AD2}" srcOrd="0" destOrd="0" presId="urn:microsoft.com/office/officeart/2005/8/layout/process5"/>
    <dgm:cxn modelId="{AFD78C5E-33E5-421A-8C3D-03A1D8E4CF22}" type="presOf" srcId="{1C9C7ECB-EACA-4114-94DB-33556964DAD3}" destId="{8558775D-E961-4E37-9E80-19F7691CF0D4}" srcOrd="1" destOrd="0" presId="urn:microsoft.com/office/officeart/2005/8/layout/process5"/>
    <dgm:cxn modelId="{5BB7D743-2EB6-4AF5-8108-D7CBFA1E6C90}" srcId="{D2CA7A05-1C08-4242-A9DB-3499F9263E85}" destId="{44F2A978-9E8F-4D3D-99E4-E6077360A3B9}" srcOrd="7" destOrd="0" parTransId="{0EF8FEDF-2618-42DC-923D-3CECDD7E382F}" sibTransId="{7AA854CB-B9FA-47A6-A72B-10B893158596}"/>
    <dgm:cxn modelId="{74100C66-29FA-4C62-96B6-A2805523E76B}" srcId="{D2CA7A05-1C08-4242-A9DB-3499F9263E85}" destId="{87134F16-4512-42B9-81D9-A3269AFBEE5B}" srcOrd="9" destOrd="0" parTransId="{8EAC4F6F-27C4-434C-A81B-82CAD8440AD5}" sibTransId="{1C9C7ECB-EACA-4114-94DB-33556964DAD3}"/>
    <dgm:cxn modelId="{1EFC6946-BB0A-4E03-99D0-AA2919D1B5D6}" type="presOf" srcId="{4A76C91B-FFF5-4FCC-9870-2BD772BD99E5}" destId="{FE5BEB62-8CF3-41F2-A78E-26D058ED211E}" srcOrd="0" destOrd="0" presId="urn:microsoft.com/office/officeart/2005/8/layout/process5"/>
    <dgm:cxn modelId="{05769769-B863-4680-841A-69EE11D63D1C}" type="presOf" srcId="{4296036A-33FA-489F-89A9-C43E37191E69}" destId="{45E99735-78D5-4F4A-9821-89BDA6C8378A}" srcOrd="1" destOrd="0" presId="urn:microsoft.com/office/officeart/2005/8/layout/process5"/>
    <dgm:cxn modelId="{23C7A549-6F22-41B5-8CB6-3B9859D21FA7}" type="presOf" srcId="{C2A24A11-E801-4EDA-B7E5-38B5D77AE8F4}" destId="{0836BA07-1D5E-4086-B89C-B6C4B3C30C41}" srcOrd="1" destOrd="0" presId="urn:microsoft.com/office/officeart/2005/8/layout/process5"/>
    <dgm:cxn modelId="{D122DE4B-1021-4241-B4DD-EC55045FCB06}" type="presOf" srcId="{C16513EA-030F-4FB9-A2C8-660EF101D3C9}" destId="{19BAD615-5836-4B15-85D3-FB2D7C1F42E5}" srcOrd="1" destOrd="0" presId="urn:microsoft.com/office/officeart/2005/8/layout/process5"/>
    <dgm:cxn modelId="{48672F6C-3D0A-4CD6-A6AD-A4F186A40186}" srcId="{D2CA7A05-1C08-4242-A9DB-3499F9263E85}" destId="{9931241E-F0E9-4E1B-B841-128F281B5A03}" srcOrd="5" destOrd="0" parTransId="{434E3C3C-B58F-4001-9803-66DB6FB59F63}" sibTransId="{8F121B2B-23AB-4083-B807-50E27F6FBD8D}"/>
    <dgm:cxn modelId="{68B4D26E-F1E5-4F87-91CB-F50192977151}" type="presOf" srcId="{22D0C8A7-A39E-4D29-8D3E-314826B362E4}" destId="{A9B6AB02-50E7-4B17-8A31-BEDB5A0FFED9}" srcOrd="1" destOrd="0" presId="urn:microsoft.com/office/officeart/2005/8/layout/process5"/>
    <dgm:cxn modelId="{72CFC04F-160A-4BC5-9374-6A6C966C64AF}" srcId="{D2CA7A05-1C08-4242-A9DB-3499F9263E85}" destId="{9923DF43-68F8-41EC-84D8-B0BAADE38DAE}" srcOrd="8" destOrd="0" parTransId="{658F9484-1E72-4AB0-8B1C-4A26057FB4BC}" sibTransId="{FCB896FC-FDAF-4698-9F16-094734989B94}"/>
    <dgm:cxn modelId="{ECF8F151-9B59-4113-AE4C-CF5F0AFF30DE}" type="presOf" srcId="{D2CA7A05-1C08-4242-A9DB-3499F9263E85}" destId="{720ECD6F-1A90-432F-809E-B4C21BB76A47}" srcOrd="0" destOrd="0" presId="urn:microsoft.com/office/officeart/2005/8/layout/process5"/>
    <dgm:cxn modelId="{4763E674-BFC5-419E-83E6-2B240CF43B73}" srcId="{D2CA7A05-1C08-4242-A9DB-3499F9263E85}" destId="{98B8F54D-328A-4242-A68B-D986766714FF}" srcOrd="4" destOrd="0" parTransId="{B800F58F-18EF-447D-9AA7-1BB0596D9D47}" sibTransId="{C2A24A11-E801-4EDA-B7E5-38B5D77AE8F4}"/>
    <dgm:cxn modelId="{FD57ED58-CE8E-419C-94A6-266D9F3E5C89}" srcId="{D2CA7A05-1C08-4242-A9DB-3499F9263E85}" destId="{4A76C91B-FFF5-4FCC-9870-2BD772BD99E5}" srcOrd="10" destOrd="0" parTransId="{2B2F39BE-CDB8-4420-875A-8A0E06C6B3F4}" sibTransId="{13097185-4CE9-42C1-86D2-47BA3D84C72E}"/>
    <dgm:cxn modelId="{EB62517D-08A4-4D1A-B3B6-C78889C2F5A2}" type="presOf" srcId="{8F121B2B-23AB-4083-B807-50E27F6FBD8D}" destId="{3AE3891D-09FF-4C3B-9D2A-90A9D2D63854}" srcOrd="1" destOrd="0" presId="urn:microsoft.com/office/officeart/2005/8/layout/process5"/>
    <dgm:cxn modelId="{02DBCE81-6721-47AE-88B2-7E7EAAF57D86}" type="presOf" srcId="{87134F16-4512-42B9-81D9-A3269AFBEE5B}" destId="{5EEE4DB8-15BD-4913-8BFD-CC3488534C35}" srcOrd="0" destOrd="0" presId="urn:microsoft.com/office/officeart/2005/8/layout/process5"/>
    <dgm:cxn modelId="{B3453282-029B-47B5-AE7B-4F56492AE96E}" type="presOf" srcId="{860535C4-F0BC-4BF0-B916-A92A7760F291}" destId="{A947C18D-6F56-44DD-A358-3135C007D190}" srcOrd="1" destOrd="0" presId="urn:microsoft.com/office/officeart/2005/8/layout/process5"/>
    <dgm:cxn modelId="{F987E7A0-7CFD-46AE-8E7F-362CFCE3DEA3}" type="presOf" srcId="{C2A24A11-E801-4EDA-B7E5-38B5D77AE8F4}" destId="{203F65BF-A584-4D25-A69B-13F6AEC1C4A3}" srcOrd="0" destOrd="0" presId="urn:microsoft.com/office/officeart/2005/8/layout/process5"/>
    <dgm:cxn modelId="{AC980BA7-DCBA-4BCC-B202-68CDC2A22223}" type="presOf" srcId="{7AA854CB-B9FA-47A6-A72B-10B893158596}" destId="{C3BD5EE8-2156-4793-90E8-341AF71DDD1D}" srcOrd="1" destOrd="0" presId="urn:microsoft.com/office/officeart/2005/8/layout/process5"/>
    <dgm:cxn modelId="{7BBA0DAA-9CEF-4184-BC4B-2BC47D0FD0D1}" type="presOf" srcId="{8F121B2B-23AB-4083-B807-50E27F6FBD8D}" destId="{B5C4FDE5-0BEF-494F-B337-626AF3FBA1EF}" srcOrd="0" destOrd="0" presId="urn:microsoft.com/office/officeart/2005/8/layout/process5"/>
    <dgm:cxn modelId="{E1670CAB-69CE-46E3-B303-99994259CEFF}" type="presOf" srcId="{385FCD3D-4BDD-421E-AD63-736582107F76}" destId="{57FBF9AD-1DF1-4972-AEBA-B5B4C92028FC}" srcOrd="0" destOrd="0" presId="urn:microsoft.com/office/officeart/2005/8/layout/process5"/>
    <dgm:cxn modelId="{BC4EFCB9-6EF3-47C9-BB92-5B57BD8DDEFF}" srcId="{D2CA7A05-1C08-4242-A9DB-3499F9263E85}" destId="{74A15679-6C42-41FD-A999-D74FA6FF472C}" srcOrd="1" destOrd="0" parTransId="{4211C416-ED26-4F4A-87A9-DBC3D17175F9}" sibTransId="{92F8ED7C-D9B6-44AA-B9A8-0A59DEF81BF9}"/>
    <dgm:cxn modelId="{D3B130BD-30B6-4BB2-A943-BE0361188BDE}" type="presOf" srcId="{860535C4-F0BC-4BF0-B916-A92A7760F291}" destId="{B29463D5-D7D5-4D99-B6F5-3D38F5D8BA39}" srcOrd="0" destOrd="0" presId="urn:microsoft.com/office/officeart/2005/8/layout/process5"/>
    <dgm:cxn modelId="{AF5F2DBE-4FC4-4685-BF42-AF1926B7C2B2}" srcId="{D2CA7A05-1C08-4242-A9DB-3499F9263E85}" destId="{385FCD3D-4BDD-421E-AD63-736582107F76}" srcOrd="0" destOrd="0" parTransId="{15894FA3-7761-442A-89D1-F91C70A57289}" sibTransId="{860535C4-F0BC-4BF0-B916-A92A7760F291}"/>
    <dgm:cxn modelId="{C31EAEBF-4167-4313-9775-3FD34D50C6F1}" type="presOf" srcId="{DFC57D4B-CA66-40A3-9482-D4C464FF6B6D}" destId="{A82B44B1-B15C-4252-92B6-7F200F9120BC}" srcOrd="0" destOrd="0" presId="urn:microsoft.com/office/officeart/2005/8/layout/process5"/>
    <dgm:cxn modelId="{ADE946CF-0389-4338-A7A3-9768E294749A}" type="presOf" srcId="{1C9C7ECB-EACA-4114-94DB-33556964DAD3}" destId="{54C52CE2-6DEB-4466-A9DA-43AC8D0EC855}" srcOrd="0" destOrd="0" presId="urn:microsoft.com/office/officeart/2005/8/layout/process5"/>
    <dgm:cxn modelId="{5026F8D3-1B24-41A1-A1EB-A2F8DD791E6E}" srcId="{D2CA7A05-1C08-4242-A9DB-3499F9263E85}" destId="{DFC57D4B-CA66-40A3-9482-D4C464FF6B6D}" srcOrd="6" destOrd="0" parTransId="{AEDC768E-580B-4A6C-95E8-DC942078F092}" sibTransId="{C16513EA-030F-4FB9-A2C8-660EF101D3C9}"/>
    <dgm:cxn modelId="{A6389EE0-69D6-49CC-BCA4-A8849F846747}" srcId="{D2CA7A05-1C08-4242-A9DB-3499F9263E85}" destId="{2A558088-A136-4939-8C32-88D359F81DDB}" srcOrd="2" destOrd="0" parTransId="{E6E185D2-6216-40F8-8DCE-ED8FF0B76101}" sibTransId="{4296036A-33FA-489F-89A9-C43E37191E69}"/>
    <dgm:cxn modelId="{2F154BE4-1617-4791-805A-BDFDC361332E}" type="presOf" srcId="{FCB896FC-FDAF-4698-9F16-094734989B94}" destId="{BD653582-AF8E-4E9F-A949-CB86CDAA784D}" srcOrd="0" destOrd="0" presId="urn:microsoft.com/office/officeart/2005/8/layout/process5"/>
    <dgm:cxn modelId="{AC3361E9-FA93-4519-814B-DFDEF6433F5D}" type="presOf" srcId="{C16513EA-030F-4FB9-A2C8-660EF101D3C9}" destId="{AAB8D99D-92D3-4187-9C10-BB56A4A9957F}" srcOrd="0" destOrd="0" presId="urn:microsoft.com/office/officeart/2005/8/layout/process5"/>
    <dgm:cxn modelId="{BCFB15F8-3F51-4BCF-AEF9-EE428F992F89}" type="presOf" srcId="{9923DF43-68F8-41EC-84D8-B0BAADE38DAE}" destId="{D815F893-8DE4-477D-BF4A-474E216736F5}" srcOrd="0" destOrd="0" presId="urn:microsoft.com/office/officeart/2005/8/layout/process5"/>
    <dgm:cxn modelId="{459D628A-561B-4201-8609-37DC980A05BF}" type="presParOf" srcId="{720ECD6F-1A90-432F-809E-B4C21BB76A47}" destId="{57FBF9AD-1DF1-4972-AEBA-B5B4C92028FC}" srcOrd="0" destOrd="0" presId="urn:microsoft.com/office/officeart/2005/8/layout/process5"/>
    <dgm:cxn modelId="{C9754819-961C-432A-932C-323F2140E7A5}" type="presParOf" srcId="{720ECD6F-1A90-432F-809E-B4C21BB76A47}" destId="{B29463D5-D7D5-4D99-B6F5-3D38F5D8BA39}" srcOrd="1" destOrd="0" presId="urn:microsoft.com/office/officeart/2005/8/layout/process5"/>
    <dgm:cxn modelId="{B3AA112F-07B3-4F31-9A50-B423BE2064FF}" type="presParOf" srcId="{B29463D5-D7D5-4D99-B6F5-3D38F5D8BA39}" destId="{A947C18D-6F56-44DD-A358-3135C007D190}" srcOrd="0" destOrd="0" presId="urn:microsoft.com/office/officeart/2005/8/layout/process5"/>
    <dgm:cxn modelId="{4EC1E062-92EC-4A66-9851-DE7E3313CE34}" type="presParOf" srcId="{720ECD6F-1A90-432F-809E-B4C21BB76A47}" destId="{6EEDE4EB-0278-447D-9DB0-97FADB1D1465}" srcOrd="2" destOrd="0" presId="urn:microsoft.com/office/officeart/2005/8/layout/process5"/>
    <dgm:cxn modelId="{E16A5FB2-D572-4967-AD28-5314D900B7A9}" type="presParOf" srcId="{720ECD6F-1A90-432F-809E-B4C21BB76A47}" destId="{5F5BE7DE-B65A-41F1-9BD6-200DAF1E6C59}" srcOrd="3" destOrd="0" presId="urn:microsoft.com/office/officeart/2005/8/layout/process5"/>
    <dgm:cxn modelId="{777C6F16-2A4B-44D4-B521-399692A57555}" type="presParOf" srcId="{5F5BE7DE-B65A-41F1-9BD6-200DAF1E6C59}" destId="{53F04B1D-6B56-4844-9B90-035E93DF60D2}" srcOrd="0" destOrd="0" presId="urn:microsoft.com/office/officeart/2005/8/layout/process5"/>
    <dgm:cxn modelId="{1A2EF49F-6865-499D-9ABF-61588DDAC2F2}" type="presParOf" srcId="{720ECD6F-1A90-432F-809E-B4C21BB76A47}" destId="{15D09C7E-4F48-4AD3-87EA-D7272E641AD2}" srcOrd="4" destOrd="0" presId="urn:microsoft.com/office/officeart/2005/8/layout/process5"/>
    <dgm:cxn modelId="{1D0D2B11-5927-485F-8915-50BC1A03FDBA}" type="presParOf" srcId="{720ECD6F-1A90-432F-809E-B4C21BB76A47}" destId="{FB16BCFF-D599-4BD1-844B-E31A119ABD31}" srcOrd="5" destOrd="0" presId="urn:microsoft.com/office/officeart/2005/8/layout/process5"/>
    <dgm:cxn modelId="{A271018B-F64E-4EE9-ACE4-D64545090221}" type="presParOf" srcId="{FB16BCFF-D599-4BD1-844B-E31A119ABD31}" destId="{45E99735-78D5-4F4A-9821-89BDA6C8378A}" srcOrd="0" destOrd="0" presId="urn:microsoft.com/office/officeart/2005/8/layout/process5"/>
    <dgm:cxn modelId="{47DAA3DF-3E58-447A-B6F9-0C019C496683}" type="presParOf" srcId="{720ECD6F-1A90-432F-809E-B4C21BB76A47}" destId="{C201675F-6A7A-4E97-A399-A7616404FC55}" srcOrd="6" destOrd="0" presId="urn:microsoft.com/office/officeart/2005/8/layout/process5"/>
    <dgm:cxn modelId="{E2238048-C673-40D0-A625-865EC3ADC44E}" type="presParOf" srcId="{720ECD6F-1A90-432F-809E-B4C21BB76A47}" destId="{D6D1F26F-52B7-4767-B9A3-7EE059757C3F}" srcOrd="7" destOrd="0" presId="urn:microsoft.com/office/officeart/2005/8/layout/process5"/>
    <dgm:cxn modelId="{ACCA1896-544F-4D18-AF2F-C88DF6A78247}" type="presParOf" srcId="{D6D1F26F-52B7-4767-B9A3-7EE059757C3F}" destId="{A9B6AB02-50E7-4B17-8A31-BEDB5A0FFED9}" srcOrd="0" destOrd="0" presId="urn:microsoft.com/office/officeart/2005/8/layout/process5"/>
    <dgm:cxn modelId="{ECF78576-D3C7-4106-BC9E-3E537CF1C6FF}" type="presParOf" srcId="{720ECD6F-1A90-432F-809E-B4C21BB76A47}" destId="{0970C6BF-AE77-4026-A38D-C48C1804355C}" srcOrd="8" destOrd="0" presId="urn:microsoft.com/office/officeart/2005/8/layout/process5"/>
    <dgm:cxn modelId="{77550977-FAE8-41AB-AFCA-50993A458663}" type="presParOf" srcId="{720ECD6F-1A90-432F-809E-B4C21BB76A47}" destId="{203F65BF-A584-4D25-A69B-13F6AEC1C4A3}" srcOrd="9" destOrd="0" presId="urn:microsoft.com/office/officeart/2005/8/layout/process5"/>
    <dgm:cxn modelId="{5BC8A6B1-9A45-4278-A82C-B49D0421A7E6}" type="presParOf" srcId="{203F65BF-A584-4D25-A69B-13F6AEC1C4A3}" destId="{0836BA07-1D5E-4086-B89C-B6C4B3C30C41}" srcOrd="0" destOrd="0" presId="urn:microsoft.com/office/officeart/2005/8/layout/process5"/>
    <dgm:cxn modelId="{C3446CF9-64EE-4576-A090-D80BD16BF6B1}" type="presParOf" srcId="{720ECD6F-1A90-432F-809E-B4C21BB76A47}" destId="{D2D1E716-8F9B-4CBC-AC1E-70D0A1E8D5CD}" srcOrd="10" destOrd="0" presId="urn:microsoft.com/office/officeart/2005/8/layout/process5"/>
    <dgm:cxn modelId="{83A73D8C-2795-4FFF-8FA7-872654F00C3F}" type="presParOf" srcId="{720ECD6F-1A90-432F-809E-B4C21BB76A47}" destId="{B5C4FDE5-0BEF-494F-B337-626AF3FBA1EF}" srcOrd="11" destOrd="0" presId="urn:microsoft.com/office/officeart/2005/8/layout/process5"/>
    <dgm:cxn modelId="{16392B26-344C-40C1-A9B5-F2FB923505A8}" type="presParOf" srcId="{B5C4FDE5-0BEF-494F-B337-626AF3FBA1EF}" destId="{3AE3891D-09FF-4C3B-9D2A-90A9D2D63854}" srcOrd="0" destOrd="0" presId="urn:microsoft.com/office/officeart/2005/8/layout/process5"/>
    <dgm:cxn modelId="{D35ACDE6-E2DD-44C8-AA2C-CBDDD828B97F}" type="presParOf" srcId="{720ECD6F-1A90-432F-809E-B4C21BB76A47}" destId="{A82B44B1-B15C-4252-92B6-7F200F9120BC}" srcOrd="12" destOrd="0" presId="urn:microsoft.com/office/officeart/2005/8/layout/process5"/>
    <dgm:cxn modelId="{E243DEF5-89D2-4D41-BCAE-2646867A0F05}" type="presParOf" srcId="{720ECD6F-1A90-432F-809E-B4C21BB76A47}" destId="{AAB8D99D-92D3-4187-9C10-BB56A4A9957F}" srcOrd="13" destOrd="0" presId="urn:microsoft.com/office/officeart/2005/8/layout/process5"/>
    <dgm:cxn modelId="{250A2D43-ACB3-4859-975A-D05BE6828A38}" type="presParOf" srcId="{AAB8D99D-92D3-4187-9C10-BB56A4A9957F}" destId="{19BAD615-5836-4B15-85D3-FB2D7C1F42E5}" srcOrd="0" destOrd="0" presId="urn:microsoft.com/office/officeart/2005/8/layout/process5"/>
    <dgm:cxn modelId="{6947532B-BFBF-4623-B78F-14C0C869F6CA}" type="presParOf" srcId="{720ECD6F-1A90-432F-809E-B4C21BB76A47}" destId="{4E3A6001-59C1-485F-8633-6AE3643B51C2}" srcOrd="14" destOrd="0" presId="urn:microsoft.com/office/officeart/2005/8/layout/process5"/>
    <dgm:cxn modelId="{9A58EA5A-29D3-495B-8F7C-1D7B69F98861}" type="presParOf" srcId="{720ECD6F-1A90-432F-809E-B4C21BB76A47}" destId="{A7AF249D-AA5D-4D02-AC7F-9FC0F817F3DA}" srcOrd="15" destOrd="0" presId="urn:microsoft.com/office/officeart/2005/8/layout/process5"/>
    <dgm:cxn modelId="{46D5089A-C582-4064-885F-EB61FE93D5FB}" type="presParOf" srcId="{A7AF249D-AA5D-4D02-AC7F-9FC0F817F3DA}" destId="{C3BD5EE8-2156-4793-90E8-341AF71DDD1D}" srcOrd="0" destOrd="0" presId="urn:microsoft.com/office/officeart/2005/8/layout/process5"/>
    <dgm:cxn modelId="{D7B5584E-27F6-4D55-9D28-3467F5364D13}" type="presParOf" srcId="{720ECD6F-1A90-432F-809E-B4C21BB76A47}" destId="{D815F893-8DE4-477D-BF4A-474E216736F5}" srcOrd="16" destOrd="0" presId="urn:microsoft.com/office/officeart/2005/8/layout/process5"/>
    <dgm:cxn modelId="{86031549-4277-4308-BC40-0C68B946C62A}" type="presParOf" srcId="{720ECD6F-1A90-432F-809E-B4C21BB76A47}" destId="{BD653582-AF8E-4E9F-A949-CB86CDAA784D}" srcOrd="17" destOrd="0" presId="urn:microsoft.com/office/officeart/2005/8/layout/process5"/>
    <dgm:cxn modelId="{78F82292-96F2-415E-BB0A-49C81CD1A08D}" type="presParOf" srcId="{BD653582-AF8E-4E9F-A949-CB86CDAA784D}" destId="{DCEAA6F7-5885-49B5-886B-87093B0B8E11}" srcOrd="0" destOrd="0" presId="urn:microsoft.com/office/officeart/2005/8/layout/process5"/>
    <dgm:cxn modelId="{179CC9DF-9B5C-4214-A025-388844965CE0}" type="presParOf" srcId="{720ECD6F-1A90-432F-809E-B4C21BB76A47}" destId="{5EEE4DB8-15BD-4913-8BFD-CC3488534C35}" srcOrd="18" destOrd="0" presId="urn:microsoft.com/office/officeart/2005/8/layout/process5"/>
    <dgm:cxn modelId="{EA24F84E-3929-48FF-BD57-C56BE7A62E75}" type="presParOf" srcId="{720ECD6F-1A90-432F-809E-B4C21BB76A47}" destId="{54C52CE2-6DEB-4466-A9DA-43AC8D0EC855}" srcOrd="19" destOrd="0" presId="urn:microsoft.com/office/officeart/2005/8/layout/process5"/>
    <dgm:cxn modelId="{EF72BE01-857B-4409-9FF7-1662340986A7}" type="presParOf" srcId="{54C52CE2-6DEB-4466-A9DA-43AC8D0EC855}" destId="{8558775D-E961-4E37-9E80-19F7691CF0D4}" srcOrd="0" destOrd="0" presId="urn:microsoft.com/office/officeart/2005/8/layout/process5"/>
    <dgm:cxn modelId="{5DD5DE48-1E14-494D-9612-E8C9A782C5CB}" type="presParOf" srcId="{720ECD6F-1A90-432F-809E-B4C21BB76A47}" destId="{FE5BEB62-8CF3-41F2-A78E-26D058ED211E}" srcOrd="20" destOrd="0" presId="urn:microsoft.com/office/officeart/2005/8/layout/process5"/>
  </dgm:cxnLst>
  <dgm:bg/>
  <dgm:whole>
    <a:ln w="57150"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D9AA4-0952-416A-8D7D-C265DB1E9D14}">
      <dsp:nvSpPr>
        <dsp:cNvPr id="0" name=""/>
        <dsp:cNvSpPr/>
      </dsp:nvSpPr>
      <dsp:spPr>
        <a:xfrm>
          <a:off x="1654" y="0"/>
          <a:ext cx="6255543" cy="62306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+mj-lt"/>
            </a:rPr>
            <a:t>HBsAg</a:t>
          </a:r>
          <a:r>
            <a:rPr lang="en-US" sz="3200" kern="1200" dirty="0">
              <a:latin typeface="+mj-lt"/>
            </a:rPr>
            <a:t> +</a:t>
          </a:r>
        </a:p>
      </dsp:txBody>
      <dsp:txXfrm>
        <a:off x="1654" y="0"/>
        <a:ext cx="6099778" cy="623060"/>
      </dsp:txXfrm>
    </dsp:sp>
    <dsp:sp modelId="{0E8F932A-D074-4394-9884-4C61388C866A}">
      <dsp:nvSpPr>
        <dsp:cNvPr id="0" name=""/>
        <dsp:cNvSpPr/>
      </dsp:nvSpPr>
      <dsp:spPr>
        <a:xfrm>
          <a:off x="5013245" y="0"/>
          <a:ext cx="6255543" cy="623060"/>
        </a:xfrm>
        <a:prstGeom prst="chevron">
          <a:avLst/>
        </a:prstGeom>
        <a:solidFill>
          <a:schemeClr val="accent2">
            <a:hueOff val="-9680980"/>
            <a:satOff val="20143"/>
            <a:lumOff val="1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+mj-lt"/>
            </a:rPr>
            <a:t>HDV Ab</a:t>
          </a:r>
        </a:p>
      </dsp:txBody>
      <dsp:txXfrm>
        <a:off x="5324775" y="0"/>
        <a:ext cx="5632483" cy="6230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2ABE7-7F80-46D7-AA9B-E084374D8C80}">
      <dsp:nvSpPr>
        <dsp:cNvPr id="0" name=""/>
        <dsp:cNvSpPr/>
      </dsp:nvSpPr>
      <dsp:spPr>
        <a:xfrm>
          <a:off x="539903" y="1296718"/>
          <a:ext cx="2207879" cy="727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Identifying Patients with Liver Disease</a:t>
          </a:r>
        </a:p>
      </dsp:txBody>
      <dsp:txXfrm>
        <a:off x="539903" y="1296718"/>
        <a:ext cx="2207879" cy="727596"/>
      </dsp:txXfrm>
    </dsp:sp>
    <dsp:sp modelId="{9EC7F238-49BF-430E-B852-9A23AE571DAE}">
      <dsp:nvSpPr>
        <dsp:cNvPr id="0" name=""/>
        <dsp:cNvSpPr/>
      </dsp:nvSpPr>
      <dsp:spPr>
        <a:xfrm>
          <a:off x="5353" y="2830969"/>
          <a:ext cx="3276979" cy="1363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Screening by PCPs &amp; ED via EMR tools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Case-finding algorithms*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Provider &amp; patient education</a:t>
          </a:r>
        </a:p>
      </dsp:txBody>
      <dsp:txXfrm>
        <a:off x="5353" y="2830969"/>
        <a:ext cx="3276979" cy="1363161"/>
      </dsp:txXfrm>
    </dsp:sp>
    <dsp:sp modelId="{63A0992B-A921-4650-8D46-42378198D79C}">
      <dsp:nvSpPr>
        <dsp:cNvPr id="0" name=""/>
        <dsp:cNvSpPr/>
      </dsp:nvSpPr>
      <dsp:spPr>
        <a:xfrm>
          <a:off x="491673" y="961129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82AE9-C45C-495D-B015-9E8CB081DF6B}">
      <dsp:nvSpPr>
        <dsp:cNvPr id="0" name=""/>
        <dsp:cNvSpPr/>
      </dsp:nvSpPr>
      <dsp:spPr>
        <a:xfrm>
          <a:off x="683192" y="783832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5AEED-6958-4ED0-B846-220FE380AB7D}">
      <dsp:nvSpPr>
        <dsp:cNvPr id="0" name=""/>
        <dsp:cNvSpPr/>
      </dsp:nvSpPr>
      <dsp:spPr>
        <a:xfrm>
          <a:off x="955386" y="779667"/>
          <a:ext cx="275984" cy="2759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DC477C-47EB-440F-8F72-7351A4313169}">
      <dsp:nvSpPr>
        <dsp:cNvPr id="0" name=""/>
        <dsp:cNvSpPr/>
      </dsp:nvSpPr>
      <dsp:spPr>
        <a:xfrm>
          <a:off x="1201263" y="608261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D6589-FE46-49D1-BA61-3860AF3C6B52}">
      <dsp:nvSpPr>
        <dsp:cNvPr id="0" name=""/>
        <dsp:cNvSpPr/>
      </dsp:nvSpPr>
      <dsp:spPr>
        <a:xfrm>
          <a:off x="1520904" y="509910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915506-964B-4EB7-A2CF-C6C578F49A7E}">
      <dsp:nvSpPr>
        <dsp:cNvPr id="0" name=""/>
        <dsp:cNvSpPr/>
      </dsp:nvSpPr>
      <dsp:spPr>
        <a:xfrm>
          <a:off x="1914308" y="682025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BE1FD-85EF-4C51-8492-9658A75D3F3A}">
      <dsp:nvSpPr>
        <dsp:cNvPr id="0" name=""/>
        <dsp:cNvSpPr/>
      </dsp:nvSpPr>
      <dsp:spPr>
        <a:xfrm>
          <a:off x="2160186" y="804963"/>
          <a:ext cx="275984" cy="2759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29F916-B2DA-4216-BF2F-9C3C8FBAB1E6}">
      <dsp:nvSpPr>
        <dsp:cNvPr id="0" name=""/>
        <dsp:cNvSpPr/>
      </dsp:nvSpPr>
      <dsp:spPr>
        <a:xfrm>
          <a:off x="2504414" y="1075429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EFD50-52EC-4564-B4B6-3A9A8AA049F7}">
      <dsp:nvSpPr>
        <dsp:cNvPr id="0" name=""/>
        <dsp:cNvSpPr/>
      </dsp:nvSpPr>
      <dsp:spPr>
        <a:xfrm>
          <a:off x="2784925" y="1300175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CE8BE-E6E5-4D46-8B2F-D74AC509404D}">
      <dsp:nvSpPr>
        <dsp:cNvPr id="0" name=""/>
        <dsp:cNvSpPr/>
      </dsp:nvSpPr>
      <dsp:spPr>
        <a:xfrm>
          <a:off x="1388619" y="738113"/>
          <a:ext cx="451611" cy="4516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BC10B-E312-40D8-8405-3C2B1CDE2F09}">
      <dsp:nvSpPr>
        <dsp:cNvPr id="0" name=""/>
        <dsp:cNvSpPr/>
      </dsp:nvSpPr>
      <dsp:spPr>
        <a:xfrm>
          <a:off x="292535" y="1916284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4741A-3B6B-49D6-A7A4-B11DF3809F6F}">
      <dsp:nvSpPr>
        <dsp:cNvPr id="0" name=""/>
        <dsp:cNvSpPr/>
      </dsp:nvSpPr>
      <dsp:spPr>
        <a:xfrm>
          <a:off x="523882" y="2120924"/>
          <a:ext cx="275984" cy="2759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C0351-2783-46F3-A478-263FE6805875}">
      <dsp:nvSpPr>
        <dsp:cNvPr id="0" name=""/>
        <dsp:cNvSpPr/>
      </dsp:nvSpPr>
      <dsp:spPr>
        <a:xfrm>
          <a:off x="930798" y="2181877"/>
          <a:ext cx="401432" cy="4014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84536-CEF2-443B-A17F-457AC8D47CFF}">
      <dsp:nvSpPr>
        <dsp:cNvPr id="0" name=""/>
        <dsp:cNvSpPr/>
      </dsp:nvSpPr>
      <dsp:spPr>
        <a:xfrm>
          <a:off x="1447141" y="2501518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AC39C-554A-4CA4-8EC9-575A2CEFA869}">
      <dsp:nvSpPr>
        <dsp:cNvPr id="0" name=""/>
        <dsp:cNvSpPr/>
      </dsp:nvSpPr>
      <dsp:spPr>
        <a:xfrm>
          <a:off x="1545492" y="2181877"/>
          <a:ext cx="275984" cy="2759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01EDB-698E-4701-B42A-C486B483B29E}">
      <dsp:nvSpPr>
        <dsp:cNvPr id="0" name=""/>
        <dsp:cNvSpPr/>
      </dsp:nvSpPr>
      <dsp:spPr>
        <a:xfrm>
          <a:off x="1791369" y="2526106"/>
          <a:ext cx="175626" cy="175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AD7DA-4DF2-4EB8-8C48-10B65E7E3205}">
      <dsp:nvSpPr>
        <dsp:cNvPr id="0" name=""/>
        <dsp:cNvSpPr/>
      </dsp:nvSpPr>
      <dsp:spPr>
        <a:xfrm>
          <a:off x="2012659" y="2132702"/>
          <a:ext cx="401432" cy="4014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EFDE5-29E7-4A70-825D-CFD922CFE4C2}">
      <dsp:nvSpPr>
        <dsp:cNvPr id="0" name=""/>
        <dsp:cNvSpPr/>
      </dsp:nvSpPr>
      <dsp:spPr>
        <a:xfrm>
          <a:off x="2553590" y="2034351"/>
          <a:ext cx="275984" cy="2759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F76AA-90FB-4AAB-9508-FA09290076AB}">
      <dsp:nvSpPr>
        <dsp:cNvPr id="0" name=""/>
        <dsp:cNvSpPr/>
      </dsp:nvSpPr>
      <dsp:spPr>
        <a:xfrm>
          <a:off x="3282332" y="878318"/>
          <a:ext cx="810528" cy="1547387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4E439-2A4F-4FC3-8654-B81695AE129D}">
      <dsp:nvSpPr>
        <dsp:cNvPr id="0" name=""/>
        <dsp:cNvSpPr/>
      </dsp:nvSpPr>
      <dsp:spPr>
        <a:xfrm>
          <a:off x="4649827" y="879069"/>
          <a:ext cx="2210532" cy="1547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Navigation to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Liver Care</a:t>
          </a:r>
        </a:p>
      </dsp:txBody>
      <dsp:txXfrm>
        <a:off x="4649827" y="879069"/>
        <a:ext cx="2210532" cy="1547372"/>
      </dsp:txXfrm>
    </dsp:sp>
    <dsp:sp modelId="{092936C4-6EA3-4E3E-8483-17CB72449DAB}">
      <dsp:nvSpPr>
        <dsp:cNvPr id="0" name=""/>
        <dsp:cNvSpPr/>
      </dsp:nvSpPr>
      <dsp:spPr>
        <a:xfrm>
          <a:off x="4092861" y="2830969"/>
          <a:ext cx="3324463" cy="1363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Referrals to Liver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EMR data reports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Patient navigators: </a:t>
          </a:r>
          <a:r>
            <a:rPr lang="en-US" sz="1800" b="0" kern="1200" dirty="0"/>
            <a:t>outreach</a:t>
          </a:r>
          <a:r>
            <a:rPr lang="en-US" sz="1800" b="1" kern="1200" dirty="0"/>
            <a:t> </a:t>
          </a:r>
          <a:r>
            <a:rPr lang="en-US" sz="1800" b="0" kern="1200" dirty="0"/>
            <a:t>education, scheduling, addressing barriers </a:t>
          </a:r>
        </a:p>
      </dsp:txBody>
      <dsp:txXfrm>
        <a:off x="4092861" y="2830969"/>
        <a:ext cx="3324463" cy="1363161"/>
      </dsp:txXfrm>
    </dsp:sp>
    <dsp:sp modelId="{A77DE0C1-03A8-4395-8A9F-9A9D5DD53284}">
      <dsp:nvSpPr>
        <dsp:cNvPr id="0" name=""/>
        <dsp:cNvSpPr/>
      </dsp:nvSpPr>
      <dsp:spPr>
        <a:xfrm>
          <a:off x="7417324" y="878318"/>
          <a:ext cx="810528" cy="1547387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736282-FFB8-44F8-8D18-BB33956E54E0}">
      <dsp:nvSpPr>
        <dsp:cNvPr id="0" name=""/>
        <dsp:cNvSpPr/>
      </dsp:nvSpPr>
      <dsp:spPr>
        <a:xfrm>
          <a:off x="9103942" y="768543"/>
          <a:ext cx="1878952" cy="18789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Keeping Patients Engaged</a:t>
          </a:r>
        </a:p>
      </dsp:txBody>
      <dsp:txXfrm>
        <a:off x="9379108" y="1043709"/>
        <a:ext cx="1328620" cy="1328620"/>
      </dsp:txXfrm>
    </dsp:sp>
    <dsp:sp modelId="{237F2F5A-9905-4F26-AB78-E19FA5B6C4AF}">
      <dsp:nvSpPr>
        <dsp:cNvPr id="0" name=""/>
        <dsp:cNvSpPr/>
      </dsp:nvSpPr>
      <dsp:spPr>
        <a:xfrm>
          <a:off x="8227853" y="2830969"/>
          <a:ext cx="3631130" cy="1363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tx1"/>
              </a:solidFill>
            </a:rPr>
            <a:t>Care coordinators: </a:t>
          </a:r>
          <a:r>
            <a:rPr lang="en-US" sz="1800" b="0" kern="1200" dirty="0">
              <a:solidFill>
                <a:schemeClr val="tx1"/>
              </a:solidFill>
            </a:rPr>
            <a:t>i</a:t>
          </a:r>
          <a:r>
            <a:rPr lang="en-US" sz="1800" b="0" kern="1200" dirty="0"/>
            <a:t>nsurance, pharmacy, education, referrals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/>
            <a:t>Outreach to LTFU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HDV Community Advisory Board</a:t>
          </a:r>
        </a:p>
      </dsp:txBody>
      <dsp:txXfrm>
        <a:off x="8227853" y="2830969"/>
        <a:ext cx="3631130" cy="13631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BF9AD-1DF1-4972-AEBA-B5B4C92028FC}">
      <dsp:nvSpPr>
        <dsp:cNvPr id="0" name=""/>
        <dsp:cNvSpPr/>
      </dsp:nvSpPr>
      <dsp:spPr>
        <a:xfrm>
          <a:off x="399284" y="136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Background Research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Q3 2021</a:t>
          </a:r>
        </a:p>
      </dsp:txBody>
      <dsp:txXfrm>
        <a:off x="436177" y="37029"/>
        <a:ext cx="2025605" cy="1185848"/>
      </dsp:txXfrm>
    </dsp:sp>
    <dsp:sp modelId="{B29463D5-D7D5-4D99-B6F5-3D38F5D8BA39}">
      <dsp:nvSpPr>
        <dsp:cNvPr id="0" name=""/>
        <dsp:cNvSpPr/>
      </dsp:nvSpPr>
      <dsp:spPr>
        <a:xfrm>
          <a:off x="2683422" y="369629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683422" y="473759"/>
        <a:ext cx="311549" cy="312389"/>
      </dsp:txXfrm>
    </dsp:sp>
    <dsp:sp modelId="{6EEDE4EB-0278-447D-9DB0-97FADB1D1465}">
      <dsp:nvSpPr>
        <dsp:cNvPr id="0" name=""/>
        <dsp:cNvSpPr/>
      </dsp:nvSpPr>
      <dsp:spPr>
        <a:xfrm>
          <a:off x="3338432" y="136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Buy-In &amp; Approvals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Q3 2021–Q1 2023</a:t>
          </a:r>
        </a:p>
      </dsp:txBody>
      <dsp:txXfrm>
        <a:off x="3375325" y="37029"/>
        <a:ext cx="2025605" cy="1185848"/>
      </dsp:txXfrm>
    </dsp:sp>
    <dsp:sp modelId="{5F5BE7DE-B65A-41F1-9BD6-200DAF1E6C59}">
      <dsp:nvSpPr>
        <dsp:cNvPr id="0" name=""/>
        <dsp:cNvSpPr/>
      </dsp:nvSpPr>
      <dsp:spPr>
        <a:xfrm>
          <a:off x="5622570" y="369629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622570" y="473759"/>
        <a:ext cx="311549" cy="312389"/>
      </dsp:txXfrm>
    </dsp:sp>
    <dsp:sp modelId="{15D09C7E-4F48-4AD3-87EA-D7272E641AD2}">
      <dsp:nvSpPr>
        <dsp:cNvPr id="0" name=""/>
        <dsp:cNvSpPr/>
      </dsp:nvSpPr>
      <dsp:spPr>
        <a:xfrm>
          <a:off x="6277580" y="136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Grant Funding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Q4 2022–Q2 2023</a:t>
          </a:r>
        </a:p>
      </dsp:txBody>
      <dsp:txXfrm>
        <a:off x="6314473" y="37029"/>
        <a:ext cx="2025605" cy="1185848"/>
      </dsp:txXfrm>
    </dsp:sp>
    <dsp:sp modelId="{FB16BCFF-D599-4BD1-844B-E31A119ABD31}">
      <dsp:nvSpPr>
        <dsp:cNvPr id="0" name=""/>
        <dsp:cNvSpPr/>
      </dsp:nvSpPr>
      <dsp:spPr>
        <a:xfrm>
          <a:off x="8561717" y="369629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8561717" y="473759"/>
        <a:ext cx="311549" cy="312389"/>
      </dsp:txXfrm>
    </dsp:sp>
    <dsp:sp modelId="{C201675F-6A7A-4E97-A399-A7616404FC55}">
      <dsp:nvSpPr>
        <dsp:cNvPr id="0" name=""/>
        <dsp:cNvSpPr/>
      </dsp:nvSpPr>
      <dsp:spPr>
        <a:xfrm>
          <a:off x="9216727" y="136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Validate Commercially Available HDV Ab Assay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Q3–Q4 2023</a:t>
          </a:r>
        </a:p>
      </dsp:txBody>
      <dsp:txXfrm>
        <a:off x="9253620" y="37029"/>
        <a:ext cx="2025605" cy="1185848"/>
      </dsp:txXfrm>
    </dsp:sp>
    <dsp:sp modelId="{D6D1F26F-52B7-4767-B9A3-7EE059757C3F}">
      <dsp:nvSpPr>
        <dsp:cNvPr id="0" name=""/>
        <dsp:cNvSpPr/>
      </dsp:nvSpPr>
      <dsp:spPr>
        <a:xfrm rot="5400000">
          <a:off x="10043888" y="1406729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10110229" y="1444519"/>
        <a:ext cx="312389" cy="311549"/>
      </dsp:txXfrm>
    </dsp:sp>
    <dsp:sp modelId="{0970C6BF-AE77-4026-A38D-C48C1804355C}">
      <dsp:nvSpPr>
        <dsp:cNvPr id="0" name=""/>
        <dsp:cNvSpPr/>
      </dsp:nvSpPr>
      <dsp:spPr>
        <a:xfrm>
          <a:off x="9216727" y="2099528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Address Compliance Concerns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Q3 2023</a:t>
          </a:r>
        </a:p>
      </dsp:txBody>
      <dsp:txXfrm>
        <a:off x="9253620" y="2136421"/>
        <a:ext cx="2025605" cy="1185848"/>
      </dsp:txXfrm>
    </dsp:sp>
    <dsp:sp modelId="{203F65BF-A584-4D25-A69B-13F6AEC1C4A3}">
      <dsp:nvSpPr>
        <dsp:cNvPr id="0" name=""/>
        <dsp:cNvSpPr/>
      </dsp:nvSpPr>
      <dsp:spPr>
        <a:xfrm rot="10800000">
          <a:off x="8586910" y="2469020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8720431" y="2573150"/>
        <a:ext cx="311549" cy="312389"/>
      </dsp:txXfrm>
    </dsp:sp>
    <dsp:sp modelId="{D2D1E716-8F9B-4CBC-AC1E-70D0A1E8D5CD}">
      <dsp:nvSpPr>
        <dsp:cNvPr id="0" name=""/>
        <dsp:cNvSpPr/>
      </dsp:nvSpPr>
      <dsp:spPr>
        <a:xfrm>
          <a:off x="6277580" y="2099528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New York State Approval of HDV Ab Assay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Q4 2023</a:t>
          </a:r>
        </a:p>
      </dsp:txBody>
      <dsp:txXfrm>
        <a:off x="6314473" y="2136421"/>
        <a:ext cx="2025605" cy="1185848"/>
      </dsp:txXfrm>
    </dsp:sp>
    <dsp:sp modelId="{B5C4FDE5-0BEF-494F-B337-626AF3FBA1EF}">
      <dsp:nvSpPr>
        <dsp:cNvPr id="0" name=""/>
        <dsp:cNvSpPr/>
      </dsp:nvSpPr>
      <dsp:spPr>
        <a:xfrm rot="10800000">
          <a:off x="5647762" y="2469020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5781283" y="2573150"/>
        <a:ext cx="311549" cy="312389"/>
      </dsp:txXfrm>
    </dsp:sp>
    <dsp:sp modelId="{A82B44B1-B15C-4252-92B6-7F200F9120BC}">
      <dsp:nvSpPr>
        <dsp:cNvPr id="0" name=""/>
        <dsp:cNvSpPr/>
      </dsp:nvSpPr>
      <dsp:spPr>
        <a:xfrm>
          <a:off x="3338432" y="2099528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Lab Setup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Q1 2024</a:t>
          </a:r>
        </a:p>
      </dsp:txBody>
      <dsp:txXfrm>
        <a:off x="3375325" y="2136421"/>
        <a:ext cx="2025605" cy="1185848"/>
      </dsp:txXfrm>
    </dsp:sp>
    <dsp:sp modelId="{AAB8D99D-92D3-4187-9C10-BB56A4A9957F}">
      <dsp:nvSpPr>
        <dsp:cNvPr id="0" name=""/>
        <dsp:cNvSpPr/>
      </dsp:nvSpPr>
      <dsp:spPr>
        <a:xfrm rot="10800000">
          <a:off x="2708615" y="2469020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2842136" y="2573150"/>
        <a:ext cx="311549" cy="312389"/>
      </dsp:txXfrm>
    </dsp:sp>
    <dsp:sp modelId="{4E3A6001-59C1-485F-8633-6AE3643B51C2}">
      <dsp:nvSpPr>
        <dsp:cNvPr id="0" name=""/>
        <dsp:cNvSpPr/>
      </dsp:nvSpPr>
      <dsp:spPr>
        <a:xfrm>
          <a:off x="399284" y="2099528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EPIC Build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Q1 2024</a:t>
          </a:r>
        </a:p>
      </dsp:txBody>
      <dsp:txXfrm>
        <a:off x="436177" y="2136421"/>
        <a:ext cx="2025605" cy="1185848"/>
      </dsp:txXfrm>
    </dsp:sp>
    <dsp:sp modelId="{A7AF249D-AA5D-4D02-AC7F-9FC0F817F3DA}">
      <dsp:nvSpPr>
        <dsp:cNvPr id="0" name=""/>
        <dsp:cNvSpPr/>
      </dsp:nvSpPr>
      <dsp:spPr>
        <a:xfrm rot="5400000">
          <a:off x="1226444" y="3506120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1292785" y="3543910"/>
        <a:ext cx="312389" cy="311549"/>
      </dsp:txXfrm>
    </dsp:sp>
    <dsp:sp modelId="{D815F893-8DE4-477D-BF4A-474E216736F5}">
      <dsp:nvSpPr>
        <dsp:cNvPr id="0" name=""/>
        <dsp:cNvSpPr/>
      </dsp:nvSpPr>
      <dsp:spPr>
        <a:xfrm>
          <a:off x="399284" y="4198919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Billing Infrastructure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Q1 2024</a:t>
          </a:r>
        </a:p>
      </dsp:txBody>
      <dsp:txXfrm>
        <a:off x="436177" y="4235812"/>
        <a:ext cx="2025605" cy="1185848"/>
      </dsp:txXfrm>
    </dsp:sp>
    <dsp:sp modelId="{BD653582-AF8E-4E9F-A949-CB86CDAA784D}">
      <dsp:nvSpPr>
        <dsp:cNvPr id="0" name=""/>
        <dsp:cNvSpPr/>
      </dsp:nvSpPr>
      <dsp:spPr>
        <a:xfrm>
          <a:off x="2683422" y="4568412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683422" y="4672542"/>
        <a:ext cx="311549" cy="312389"/>
      </dsp:txXfrm>
    </dsp:sp>
    <dsp:sp modelId="{5EEE4DB8-15BD-4913-8BFD-CC3488534C35}">
      <dsp:nvSpPr>
        <dsp:cNvPr id="0" name=""/>
        <dsp:cNvSpPr/>
      </dsp:nvSpPr>
      <dsp:spPr>
        <a:xfrm>
          <a:off x="3338432" y="4198919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Rollout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Q1 2024</a:t>
          </a:r>
        </a:p>
      </dsp:txBody>
      <dsp:txXfrm>
        <a:off x="3375325" y="4235812"/>
        <a:ext cx="2025605" cy="1185848"/>
      </dsp:txXfrm>
    </dsp:sp>
    <dsp:sp modelId="{54C52CE2-6DEB-4466-A9DA-43AC8D0EC855}">
      <dsp:nvSpPr>
        <dsp:cNvPr id="0" name=""/>
        <dsp:cNvSpPr/>
      </dsp:nvSpPr>
      <dsp:spPr>
        <a:xfrm>
          <a:off x="5622570" y="4568412"/>
          <a:ext cx="445070" cy="520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622570" y="4672542"/>
        <a:ext cx="311549" cy="312389"/>
      </dsp:txXfrm>
    </dsp:sp>
    <dsp:sp modelId="{FE5BEB62-8CF3-41F2-A78E-26D058ED211E}">
      <dsp:nvSpPr>
        <dsp:cNvPr id="0" name=""/>
        <dsp:cNvSpPr/>
      </dsp:nvSpPr>
      <dsp:spPr>
        <a:xfrm>
          <a:off x="6277580" y="4198919"/>
          <a:ext cx="2099391" cy="12596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Provider Engagement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Q2 2024</a:t>
          </a:r>
        </a:p>
      </dsp:txBody>
      <dsp:txXfrm>
        <a:off x="6314473" y="4235812"/>
        <a:ext cx="2025605" cy="1185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0.36073</cdr:x>
      <cdr:y>0.02032</cdr:y>
    </cdr:from>
    <cdr:to>
      <cdr:x>0.70934</cdr:x>
      <cdr:y>0.09977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4C02B65-0950-4C9E-AF8E-FADB2768A84C}"/>
            </a:ext>
          </a:extLst>
        </cdr:cNvPr>
        <cdr:cNvSpPr txBox="1"/>
      </cdr:nvSpPr>
      <cdr:spPr>
        <a:xfrm xmlns:a="http://schemas.openxmlformats.org/drawingml/2006/main">
          <a:off x="2392593" y="110653"/>
          <a:ext cx="2312182" cy="432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/>
            <a:t>HDV testing in HBV patients</a:t>
          </a:r>
          <a:r>
            <a:rPr lang="en-US" sz="1800" b="1" baseline="30000" dirty="0"/>
            <a:t>3-5</a:t>
          </a:r>
          <a:endParaRPr lang="en-GB" sz="1800" b="1" baseline="30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0.46109</cdr:x>
      <cdr:y>0.38621</cdr:y>
    </cdr:from>
    <cdr:to>
      <cdr:x>0.57931</cdr:x>
      <cdr:y>0.47267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FECF2831-8DDE-C4DD-1B0A-9F7D3999358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322207" y="2063682"/>
          <a:ext cx="1364563" cy="46198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0.67581</cdr:x>
      <cdr:y>0.08615</cdr:y>
    </cdr:from>
    <cdr:to>
      <cdr:x>0.83862</cdr:x>
      <cdr:y>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7800595" y="460353"/>
          <a:ext cx="1879251" cy="48830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accent3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AC698C-573B-2645-822C-EB630962E3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773C3-3F6A-5E47-992F-9E36DA6F77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625986-F7E3-FB4E-BFD2-9CA1D5A44BFD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794A69-5FE4-3E4E-848D-98E71AC782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734878-53A5-D441-A64C-EF631CD25B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AAC908-D68A-B146-BE89-B13BCB38E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74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20CC4C0-4BEC-6A42-B274-47FC6FF54BFE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7BF232A-D0AC-9B4F-A822-05618EDB3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43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1F6935-E219-B057-7625-4F8652C808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20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9EBF3B-6FD5-F340-B236-4C916D7733D0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91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08251-CC48-4A14-9ED0-2AF4060DFDD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006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6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4FBC3A-A12C-40F9-BB8D-BC30C790139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6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041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F232A-D0AC-9B4F-A822-05618EDB3A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1ADF513-EB25-A81D-89F6-2EA23A014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280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623022"/>
            <a:ext cx="5438140" cy="530361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F232A-D0AC-9B4F-A822-05618EDB3A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50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610176"/>
            <a:ext cx="5438140" cy="5514861"/>
          </a:xfrm>
        </p:spPr>
        <p:txBody>
          <a:bodyPr/>
          <a:lstStyle/>
          <a:p>
            <a:endParaRPr lang="en-US" sz="100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F232A-D0AC-9B4F-A822-05618EDB3A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864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kumimoji="0" lang="en-GB" sz="800" i="0" u="none" strike="noStrike" kern="1200" cap="none" spc="0" normalizeH="0" baseline="0" noProof="0" dirty="0">
              <a:ln>
                <a:noFill/>
              </a:ln>
              <a:solidFill>
                <a:srgbClr val="54565B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F232A-D0AC-9B4F-A822-05618EDB3A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540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noProof="0" dirty="0">
                <a:cs typeface="ＭＳ Ｐゴシック" charset="0"/>
              </a:rPr>
              <a:t>HBsAg, hepatitis B surface antigen; HDV, hepatitis delta virus.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C9537A-3FD3-497A-B001-CDBAFC0F6B9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7974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F232A-D0AC-9B4F-A822-05618EDB3A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C94435B-8493-54B6-AD84-16E6DF6FD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035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F232A-D0AC-9B4F-A822-05618EDB3A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C384DF4-DDA5-CA01-4BD6-9CFB1553B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061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519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of top 10 U.S. hot spots are in NYC</a:t>
            </a:r>
          </a:p>
          <a:p>
            <a:endParaRPr lang="en-US" dirty="0"/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Hepatitis Delta virus (HDV) requires hepatitis B virus (HBV) surface antigen (</a:t>
            </a:r>
            <a:r>
              <a:rPr lang="en-US" dirty="0" err="1"/>
              <a:t>HBsAg</a:t>
            </a:r>
            <a:r>
              <a:rPr lang="en-US" dirty="0"/>
              <a:t>) for viral entry.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Progresses to cirrhosis in 5 years, HCC in 10 years.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dirty="0"/>
              <a:t>There is limited data about implementation of HDV reflex testing in U.S. health systems.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We evaluated the steps that were required to implement a reflex test to improve guideline-concordant HDV Ab screening.</a:t>
            </a:r>
            <a:endParaRPr lang="en-US" dirty="0"/>
          </a:p>
          <a:p>
            <a:pPr lvl="1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Ideally, positive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result will prompt automatic order of HDV testing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Currently, would have to remove the original label, split the sample, and place a research order as a separate process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would require manual work from the lab team and/or research team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keep samples for 2-3 days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Test available at baseline: We only have HDV PCR </a:t>
            </a:r>
            <a:r>
              <a:rPr lang="en-GB" dirty="0" err="1"/>
              <a:t>qual</a:t>
            </a:r>
            <a:r>
              <a:rPr lang="en-GB" dirty="0"/>
              <a:t> which we send to ARUP who in turn forwards to QUEST. For the antibody, we have HDV, Total which is orderable in EPIC as </a:t>
            </a:r>
            <a:r>
              <a:rPr lang="en-GB" b="1" dirty="0"/>
              <a:t>“HEPATITIS D VIRUS (HDV) TOTAL”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  <a:p>
            <a:pPr marL="8405"/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Westbrook,</a:t>
            </a:r>
            <a:r>
              <a:rPr lang="en-US" sz="1200" spc="-17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et al.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J </a:t>
            </a:r>
            <a:r>
              <a:rPr lang="en-US" sz="1200" i="1" spc="-3" dirty="0" err="1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Hepatology</a:t>
            </a:r>
            <a:r>
              <a:rPr lang="en-US" sz="1200" i="1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.</a:t>
            </a:r>
            <a:r>
              <a:rPr lang="en-US" sz="1200" i="1" spc="-14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2014;</a:t>
            </a:r>
            <a:r>
              <a:rPr lang="en-US" sz="1200" spc="-17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 err="1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Fattovich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,</a:t>
            </a:r>
            <a:r>
              <a:rPr lang="en-US" sz="1200" spc="-1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et</a:t>
            </a:r>
            <a:r>
              <a:rPr lang="en-US" sz="1200" spc="-7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al, </a:t>
            </a:r>
            <a:r>
              <a:rPr lang="en-US" sz="1200" i="1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Seminars</a:t>
            </a:r>
            <a:r>
              <a:rPr lang="en-US" sz="1200" i="1" spc="-7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i="1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i="1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Liver</a:t>
            </a:r>
            <a:r>
              <a:rPr lang="en-US" sz="1200" i="1" spc="-1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i="1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Diseases.</a:t>
            </a:r>
            <a:r>
              <a:rPr lang="en-US" sz="1200" i="1" spc="-7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2003;</a:t>
            </a:r>
            <a:r>
              <a:rPr lang="en-US" sz="1200" spc="-1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 err="1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Nourredin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,</a:t>
            </a:r>
            <a:r>
              <a:rPr lang="en-US" sz="1200" spc="-17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et al. </a:t>
            </a:r>
            <a:r>
              <a:rPr lang="en-US" sz="1200" i="1" spc="-3" dirty="0" err="1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Curr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i="1" spc="-3" dirty="0" err="1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Gasterol</a:t>
            </a:r>
            <a:r>
              <a:rPr lang="en-US" sz="1200" i="1" spc="-1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i="1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Rep.</a:t>
            </a:r>
            <a:r>
              <a:rPr lang="en-US" sz="1200" i="1" spc="-1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2013</a:t>
            </a:r>
            <a:r>
              <a:rPr lang="en-US" sz="1200" i="1" spc="-3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.</a:t>
            </a:r>
          </a:p>
          <a:p>
            <a:pPr marL="8405"/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Wasuwanich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P, et al. Hepatitis D-associated hospitalizations in the United States: 2010-2018. AASLD, The Liver Meeting, November 12-15, 2021. Abstract 225. 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75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Reflex testing = a testing algorithm where an initial test is performed. Then</a:t>
            </a:r>
            <a:r>
              <a:rPr lang="en-US" baseline="0" dirty="0"/>
              <a:t> i</a:t>
            </a:r>
            <a:r>
              <a:rPr lang="en-US" dirty="0"/>
              <a:t>f that test result is positive, a predetermined follow-up test is performed automatically by</a:t>
            </a:r>
            <a:r>
              <a:rPr lang="en-US" baseline="0" dirty="0"/>
              <a:t> the lab without an additional order or blood draw.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194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0827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logic for this test is mapped out here: The reflex test is available to clinics using Mount Sinai’s in-house lab. 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Providers in those clinics can order the reflex in our EPIC EMR either via the Hep B Screening prompt that shows up for patients never previously screened for Hep B, or they can search for it in EPIC.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the lab runs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test. If the result is positive, the lab then automatically runs the HDV Ab test without an additional order or blood draw. Both results are reported in the EPIC EMR and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MyChart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patient portal. If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result is negative, the HDV Ab test is not run.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Some</a:t>
            </a:r>
            <a:r>
              <a:rPr lang="en-US" baseline="0" dirty="0"/>
              <a:t> Mount Sinai clinics send out all of their lab orders. This reflex was developed for those clinics that use the in-house laboratory.</a:t>
            </a:r>
          </a:p>
          <a:p>
            <a:endParaRPr lang="en-US" baseline="0" dirty="0"/>
          </a:p>
          <a:p>
            <a:r>
              <a:rPr lang="en-US" baseline="0" dirty="0"/>
              <a:t>566 in-house departments (31%)</a:t>
            </a:r>
          </a:p>
          <a:p>
            <a:r>
              <a:rPr lang="en-US" baseline="0" dirty="0"/>
              <a:t>1247 FPA send-out (69%)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252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was a hypothetical option to reflex all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samples to HDV Ab on the backend, regardless of which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 a provider ordered. Our legal compliance department stated that providers must know they are ordering the reflex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ensure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patient consent and have an option to order a standalone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 without the reflex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to possible insurance constraints.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also sought input from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our HDV community advisory board; this is a group of patients who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 feedback on our efforts to improve HDV care.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emphasized that it’s important to label the reflex test as such so as not to surprise the provider and patient and to maintain trust and transparency.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our reflex test is labeled as such,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standalone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orders remain as alternatives.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620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roadmap of our initiative, showcasing the long process to implement of HBV to HDV Ab reflex testing, starting with background research in Q3 of 2021; to securing buy-in from hospital leadership and primary care; getting grant funding; validating the HDV Ab assay; finalizing the logic and addressing compliance concerns; securing NYS approval; setting up the lab, EMR, and billing infrastructure; to rollout; and finally ongoing provider engagement.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533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next slide is a screenshot of our universal hep B screening prompt in the EPIC “Care Gaps” section, which shows up for primary care providers if a patient has never been screened for Hep B before.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relevant order set now includes the HBsAg with reflex to HDV Ab order instead of the standalone HBsAg, further integrating the reflex into existing screening workflows. 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provider can choose to unclick that option and order the standalone instead, but this prepopulated option shows that the reflex is the recommended test and streamlines the ordering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5683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 is a screenshot of part of our provider tip sheet, which we circulated after roll-out to educate primary care about the new reflex test and implications. We also provided a template for PCPs with language to explain the test result to their patients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via MyChart message.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963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initial results span from reflex rollout in March of 2024 through October. As you can see, during this time, 100%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patients who received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reflex to HDV Ab test received follow-up HDV Ab testing compared to only 48%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patients who received a standalone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 and required a manual HDV Ab follow-up order.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time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order to HDV Ab result is much shorter for patients who got the reflex at 2.5 days compared to 13.5 days for the manual follow-up order.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906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cascade of about 2200 unique patients who received the reflex order. 35 or 1.6% of them were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-positive, all 35 received the HDV Ab test, and one of them was HDV Ab-positive. She had known about her chronic HBV diagnosis but had not previously been tested for and was promptly referred to hepatology by her primary care provider. RNA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testing by her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hepatologist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revealed she did not have an active delta viral load but she is being monitored now.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6914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at reflex orders by department type, three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quarters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ordered in primary care, likely due to integration with the automated Hep B screening prompt.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also working with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ED to integrate the reflex into their existing STI panel and hope that will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expand usage in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setting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well.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31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see that reflex orders went up system-wide each month since roll-out, with spikes after integration with the Hep B screening prompt and after distribution of the tip sheet to all PCPs.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106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graph shows the proportion of HBsAg tests ordered in primary care that are reflex in light green versus standalone in dark green. The reflex makes up a larger share now than when it was first rolled out, but it seems to have plateaued around 30%. We hope this share will continue to grow as we expand provider outreach.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702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also reduces provider burden by eliminating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need to remember the follow-up HDV Ab order and can save money by eliminating unnecessary HDV Ab tests ordered at the same time as the initial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HBsAg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4682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E4AFF-6D1F-4952-BFD2-47BC57812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2686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E42AC-7146-A707-BD21-4D5A5F7FC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BAEAC7-585B-9180-8A4A-D24A238EB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CB2134-7C57-A606-BAA6-41E55128D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noProof="0" dirty="0">
                <a:cs typeface="ＭＳ Ｐゴシック" charset="0"/>
              </a:rPr>
              <a:t>HBsAg, hepatitis B surface antigen; HDV, hepatitis delta virus.</a:t>
            </a:r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BBA2F-AF29-B2A7-5A53-C3293D4098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C9537A-3FD3-497A-B001-CDBAFC0F6B9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148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3CA030-B9BB-F44B-87E8-9D88D61595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50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71CDD-03B6-5447-B8EF-BC2DD2AB7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658249"/>
            <a:ext cx="10058400" cy="2387600"/>
          </a:xfrm>
        </p:spPr>
        <p:txBody>
          <a:bodyPr anchor="b"/>
          <a:lstStyle>
            <a:lvl1pPr algn="l">
              <a:lnSpc>
                <a:spcPct val="80000"/>
              </a:lnSpc>
              <a:defRPr sz="5000" b="1" i="0" spc="0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72D1E-ECF6-C04B-874C-31D977FFD3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077886"/>
            <a:ext cx="10058400" cy="1655762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500" b="0" i="0" kern="800" spc="300" baseline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76B36C-1ADE-4B47-A218-99AEE676B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94A366-A6EA-4F45-85D3-48D334C69C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79" y="640745"/>
            <a:ext cx="1793826" cy="49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0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3CA030-B9BB-F44B-87E8-9D88D61595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71CDD-03B6-5447-B8EF-BC2DD2AB7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658249"/>
            <a:ext cx="10058400" cy="2387600"/>
          </a:xfrm>
        </p:spPr>
        <p:txBody>
          <a:bodyPr anchor="b"/>
          <a:lstStyle>
            <a:lvl1pPr algn="l">
              <a:lnSpc>
                <a:spcPct val="80000"/>
              </a:lnSpc>
              <a:defRPr sz="5000" b="1" i="0" spc="0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72D1E-ECF6-C04B-874C-31D977FFD3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077886"/>
            <a:ext cx="10058400" cy="1655762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500" b="0" i="0" kern="800" spc="300" baseline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76B36C-1ADE-4B47-A218-99AEE676B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0F7620-0E7C-AB48-9117-2E580F93F8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79" y="640745"/>
            <a:ext cx="1793826" cy="49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86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C50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8880F-2D4A-9544-A50E-C5BA3EADCBB5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913292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7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y Name, 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9600" y="154546"/>
            <a:ext cx="10972800" cy="302654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109728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>
          <a:xfrm>
            <a:off x="640080" y="0"/>
            <a:ext cx="0" cy="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133421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rgbClr val="20366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10972800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366501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64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y Name, Title,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9600" y="154546"/>
            <a:ext cx="10972800" cy="302654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>
          <a:xfrm>
            <a:off x="640080" y="0"/>
            <a:ext cx="0" cy="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32106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rgbClr val="C50F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F2365ED-57B5-467E-AFEB-8D61DE864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1015" y="6400799"/>
            <a:ext cx="398585" cy="291492"/>
          </a:xfrm>
        </p:spPr>
        <p:txBody>
          <a:bodyPr/>
          <a:lstStyle>
            <a:lvl1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4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rgbClr val="20366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D5F1F27-CAE4-4395-8A41-C52B5FEE5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1015" y="6400799"/>
            <a:ext cx="398585" cy="291492"/>
          </a:xfrm>
        </p:spPr>
        <p:txBody>
          <a:bodyPr/>
          <a:lstStyle>
            <a:lvl1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4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CF386F-4435-1E40-A8ED-AFFEAC3031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32482"/>
            <a:ext cx="10515600" cy="1895109"/>
          </a:xfrm>
          <a:ln w="3175">
            <a:noFill/>
          </a:ln>
        </p:spPr>
        <p:txBody>
          <a:bodyPr anchor="ctr"/>
          <a:lstStyle>
            <a:lvl1pPr algn="l">
              <a:lnSpc>
                <a:spcPct val="80000"/>
              </a:lnSpc>
              <a:defRPr sz="5500" b="1" i="0" spc="300">
                <a:solidFill>
                  <a:schemeClr val="bg1"/>
                </a:solidFill>
                <a:effectLst>
                  <a:outerShdw blurRad="127000" dist="38100" dir="5400000" algn="t" rotWithShape="0">
                    <a:prstClr val="black"/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3D4413-B16E-B048-AA99-4B9BAA9B49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0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634AED-FE2D-5A49-9C4F-52E8C06D7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3E1CBD-1A22-C34C-8DC4-474E34B2CD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0" y="957364"/>
            <a:ext cx="5939883" cy="4943272"/>
          </a:xfrm>
          <a:solidFill>
            <a:srgbClr val="C50F3C"/>
          </a:solidFill>
        </p:spPr>
        <p:txBody>
          <a:bodyPr lIns="914400" tIns="914400" rIns="914400" bIns="914400" anchor="ctr">
            <a:normAutofit/>
          </a:bodyPr>
          <a:lstStyle>
            <a:lvl1pPr algn="l">
              <a:lnSpc>
                <a:spcPct val="80000"/>
              </a:lnSpc>
              <a:defRPr sz="32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44274-AFC7-4833-82BC-9699741CF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1015" y="6400799"/>
            <a:ext cx="398585" cy="291492"/>
          </a:xfrm>
        </p:spPr>
        <p:txBody>
          <a:bodyPr/>
          <a:lstStyle>
            <a:lvl1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05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5C0A2E-84ED-694A-8D40-40A9466155D7}"/>
              </a:ext>
            </a:extLst>
          </p:cNvPr>
          <p:cNvSpPr/>
          <p:nvPr userDrawn="1"/>
        </p:nvSpPr>
        <p:spPr>
          <a:xfrm>
            <a:off x="0" y="0"/>
            <a:ext cx="4249783" cy="6858000"/>
          </a:xfrm>
          <a:prstGeom prst="rect">
            <a:avLst/>
          </a:prstGeom>
          <a:solidFill>
            <a:srgbClr val="C50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397294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50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EB27AF-DD57-7246-971E-7506C05081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6972" y="781844"/>
            <a:ext cx="7157992" cy="5294312"/>
          </a:xfrm>
        </p:spPr>
        <p:txBody>
          <a:bodyPr anchor="ctr"/>
          <a:lstStyle>
            <a:lvl1pPr marL="457200" indent="-457200">
              <a:lnSpc>
                <a:spcPct val="110000"/>
              </a:lnSpc>
              <a:buFont typeface="+mj-lt"/>
              <a:buAutoNum type="arabicPeriod"/>
              <a:defRPr/>
            </a:lvl1pPr>
            <a:lvl2pPr marL="800100" indent="-331788">
              <a:lnSpc>
                <a:spcPct val="110000"/>
              </a:lnSpc>
              <a:buFont typeface="+mj-lt"/>
              <a:buAutoNum type="alphaLcPeriod"/>
              <a:tabLst/>
              <a:defRPr>
                <a:solidFill>
                  <a:schemeClr val="tx1"/>
                </a:solidFill>
              </a:defRPr>
            </a:lvl2pPr>
            <a:lvl3pPr marL="865188" indent="-342900">
              <a:buFont typeface="+mj-lt"/>
              <a:buAutoNum type="arabicPeriod"/>
              <a:defRPr/>
            </a:lvl3pPr>
            <a:lvl4pPr marL="1204913" indent="-342900">
              <a:buFont typeface="+mj-lt"/>
              <a:buAutoNum type="arabicPeriod"/>
              <a:defRPr/>
            </a:lvl4pPr>
            <a:lvl5pPr marL="1430338" indent="-2286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16478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406140" cy="435133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3200" b="1" i="0">
                <a:solidFill>
                  <a:srgbClr val="20366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B3B64-FFC3-D742-A6BD-5B3A9523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13FFD9-00BB-A343-8353-85DCCB1A6FE5}"/>
              </a:ext>
            </a:extLst>
          </p:cNvPr>
          <p:cNvCxnSpPr>
            <a:cxnSpLocks/>
          </p:cNvCxnSpPr>
          <p:nvPr userDrawn="1"/>
        </p:nvCxnSpPr>
        <p:spPr>
          <a:xfrm>
            <a:off x="4260501" y="1628503"/>
            <a:ext cx="0" cy="347472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6E2F89F-DE6E-8E49-BDFB-6B8DE8B72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6972" y="800327"/>
            <a:ext cx="7157992" cy="5257346"/>
          </a:xfrm>
        </p:spPr>
        <p:txBody>
          <a:bodyPr anchor="ctr"/>
          <a:lstStyle>
            <a:lvl1pPr>
              <a:lnSpc>
                <a:spcPct val="110000"/>
              </a:lnSpc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70967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roxima Nova Regular" panose="0200050603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5081891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 i="0">
                <a:solidFill>
                  <a:schemeClr val="bg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13E1D2-5834-AD41-804E-D60728760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84285" cy="291492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algn="ctr"/>
            <a:fld id="{4BEAA09E-D67E-864E-8466-C38E88600C4F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86E1D-B041-3D46-9EA6-1DD6635C6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6A4804-8EDB-6D4D-B64B-E9206508601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614809" y="1189899"/>
            <a:ext cx="5150842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0" i="0">
                <a:solidFill>
                  <a:schemeClr val="tx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591755E-7744-4B1E-8342-59641D9DFBC7}"/>
              </a:ext>
            </a:extLst>
          </p:cNvPr>
          <p:cNvSpPr txBox="1">
            <a:spLocks/>
          </p:cNvSpPr>
          <p:nvPr userDrawn="1"/>
        </p:nvSpPr>
        <p:spPr>
          <a:xfrm>
            <a:off x="6096000" y="6400799"/>
            <a:ext cx="2620156" cy="291492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5288" indent="0" algn="l"/>
            <a:r>
              <a:rPr lang="en-US" b="0" i="0">
                <a:solidFill>
                  <a:schemeClr val="bg1">
                    <a:lumMod val="50000"/>
                  </a:schemeClr>
                </a:solidFill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144613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rgbClr val="20366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5399951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366501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0CAA9C4-E772-E443-A2A4-0F2D14E989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0365" y="1942677"/>
            <a:ext cx="5399951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59297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rgbClr val="20366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7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366502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0CAA9C4-E772-E443-A2A4-0F2D14E989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5587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CC246391-91B4-BC47-A6BA-88CFDDCA116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033658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312574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E1FAF-85CD-FA4B-81FE-A9FD82D22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16341-DBB4-0D4B-B285-B706134D8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41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3CA030-B9BB-F44B-87E8-9D88D61595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71CDD-03B6-5447-B8EF-BC2DD2AB7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658249"/>
            <a:ext cx="10058400" cy="2387600"/>
          </a:xfrm>
        </p:spPr>
        <p:txBody>
          <a:bodyPr anchor="b"/>
          <a:lstStyle>
            <a:lvl1pPr algn="l">
              <a:lnSpc>
                <a:spcPct val="80000"/>
              </a:lnSpc>
              <a:defRPr sz="5000" b="1" i="0" spc="0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72D1E-ECF6-C04B-874C-31D977FFD3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077886"/>
            <a:ext cx="10058400" cy="1655762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500" b="0" i="0" kern="800" spc="300" baseline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76B36C-1ADE-4B47-A218-99AEE676B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63D11E-746C-4189-BEF8-6D03837BA2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79" y="640745"/>
            <a:ext cx="1793826" cy="49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920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3CA030-B9BB-F44B-87E8-9D88D61595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71CDD-03B6-5447-B8EF-BC2DD2AB7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658249"/>
            <a:ext cx="10058400" cy="2387600"/>
          </a:xfrm>
        </p:spPr>
        <p:txBody>
          <a:bodyPr anchor="b"/>
          <a:lstStyle>
            <a:lvl1pPr algn="l">
              <a:lnSpc>
                <a:spcPct val="80000"/>
              </a:lnSpc>
              <a:defRPr sz="5000" b="1" i="0" spc="0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72D1E-ECF6-C04B-874C-31D977FFD3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077886"/>
            <a:ext cx="10058400" cy="1655762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500" b="0" i="0" kern="800" spc="300" baseline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76B36C-1ADE-4B47-A218-99AEE676B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D649A6-C044-444C-A9DA-68CEC90BC6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79" y="640745"/>
            <a:ext cx="1793826" cy="49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35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8880F-2D4A-9544-A50E-C5BA3EADCBB5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547063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04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rgbClr val="C50F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699E1-1B62-794A-94A6-68D1CF83160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816441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699E1-1B62-794A-94A6-68D1CF83160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007015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CF386F-4435-1E40-A8ED-AFFEAC3031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32482"/>
            <a:ext cx="10515600" cy="1895109"/>
          </a:xfrm>
          <a:ln w="3175">
            <a:noFill/>
          </a:ln>
        </p:spPr>
        <p:txBody>
          <a:bodyPr anchor="ctr"/>
          <a:lstStyle>
            <a:lvl1pPr algn="l">
              <a:lnSpc>
                <a:spcPct val="80000"/>
              </a:lnSpc>
              <a:defRPr sz="5500" b="1" i="0" spc="300">
                <a:solidFill>
                  <a:schemeClr val="bg1"/>
                </a:solidFill>
                <a:effectLst>
                  <a:outerShdw blurRad="127000" dist="38100" dir="5400000" algn="t" rotWithShape="0">
                    <a:prstClr val="black"/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3D4413-B16E-B048-AA99-4B9BAA9B49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024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634AED-FE2D-5A49-9C4F-52E8C06D7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3E1CBD-1A22-C34C-8DC4-474E34B2CD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0" y="957364"/>
            <a:ext cx="5939883" cy="4943272"/>
          </a:xfrm>
          <a:solidFill>
            <a:srgbClr val="C50F3C"/>
          </a:solidFill>
        </p:spPr>
        <p:txBody>
          <a:bodyPr lIns="914400" tIns="914400" rIns="914400" bIns="914400" anchor="ctr">
            <a:normAutofit/>
          </a:bodyPr>
          <a:lstStyle>
            <a:lvl1pPr algn="l">
              <a:lnSpc>
                <a:spcPct val="80000"/>
              </a:lnSpc>
              <a:defRPr sz="32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7971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5C0A2E-84ED-694A-8D40-40A9466155D7}"/>
              </a:ext>
            </a:extLst>
          </p:cNvPr>
          <p:cNvSpPr/>
          <p:nvPr userDrawn="1"/>
        </p:nvSpPr>
        <p:spPr>
          <a:xfrm>
            <a:off x="0" y="0"/>
            <a:ext cx="424978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397294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50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EB27AF-DD57-7246-971E-7506C05081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6972" y="781844"/>
            <a:ext cx="7157992" cy="5294312"/>
          </a:xfrm>
        </p:spPr>
        <p:txBody>
          <a:bodyPr anchor="ctr"/>
          <a:lstStyle>
            <a:lvl1pPr marL="457200" indent="-457200">
              <a:lnSpc>
                <a:spcPct val="110000"/>
              </a:lnSpc>
              <a:buFont typeface="+mj-lt"/>
              <a:buAutoNum type="arabicPeriod"/>
              <a:defRPr/>
            </a:lvl1pPr>
            <a:lvl2pPr marL="800100" indent="-331788">
              <a:lnSpc>
                <a:spcPct val="110000"/>
              </a:lnSpc>
              <a:buFont typeface="+mj-lt"/>
              <a:buAutoNum type="alphaLcPeriod"/>
              <a:tabLst/>
              <a:defRPr>
                <a:solidFill>
                  <a:schemeClr val="tx1"/>
                </a:solidFill>
              </a:defRPr>
            </a:lvl2pPr>
            <a:lvl3pPr marL="865188" indent="-342900">
              <a:buFont typeface="+mj-lt"/>
              <a:buAutoNum type="arabicPeriod"/>
              <a:defRPr/>
            </a:lvl3pPr>
            <a:lvl4pPr marL="1204913" indent="-342900">
              <a:buFont typeface="+mj-lt"/>
              <a:buAutoNum type="arabicPeriod"/>
              <a:defRPr/>
            </a:lvl4pPr>
            <a:lvl5pPr marL="1430338" indent="-2286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3B910A0-9ECC-C94E-BB66-196FAFB9B1CC}"/>
              </a:ext>
            </a:extLst>
          </p:cNvPr>
          <p:cNvSpPr txBox="1">
            <a:spLocks/>
          </p:cNvSpPr>
          <p:nvPr userDrawn="1"/>
        </p:nvSpPr>
        <p:spPr>
          <a:xfrm>
            <a:off x="4606972" y="6400799"/>
            <a:ext cx="283656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6275988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406140" cy="435133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3200" b="1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B3B64-FFC3-D742-A6BD-5B3A9523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A09E-D67E-864E-8466-C38E88600C4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13FFD9-00BB-A343-8353-85DCCB1A6FE5}"/>
              </a:ext>
            </a:extLst>
          </p:cNvPr>
          <p:cNvCxnSpPr>
            <a:cxnSpLocks/>
          </p:cNvCxnSpPr>
          <p:nvPr userDrawn="1"/>
        </p:nvCxnSpPr>
        <p:spPr>
          <a:xfrm>
            <a:off x="4260501" y="1628503"/>
            <a:ext cx="0" cy="347472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6E2F89F-DE6E-8E49-BDFB-6B8DE8B72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6972" y="800327"/>
            <a:ext cx="7157992" cy="5257346"/>
          </a:xfrm>
        </p:spPr>
        <p:txBody>
          <a:bodyPr anchor="ctr"/>
          <a:lstStyle>
            <a:lvl1pPr>
              <a:lnSpc>
                <a:spcPct val="110000"/>
              </a:lnSpc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8F56A3F-5A2F-DF4C-8531-9765BE13BE71}"/>
              </a:ext>
            </a:extLst>
          </p:cNvPr>
          <p:cNvSpPr txBox="1">
            <a:spLocks/>
          </p:cNvSpPr>
          <p:nvPr userDrawn="1"/>
        </p:nvSpPr>
        <p:spPr>
          <a:xfrm>
            <a:off x="4606972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9242784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1" y="1189899"/>
            <a:ext cx="5169520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 i="0">
                <a:solidFill>
                  <a:srgbClr val="C50F3C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roxima Nova Regular" panose="02000506030000020004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86E1D-B041-3D46-9EA6-1DD6635C6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0793998-CC84-E64D-8A94-F65145AB7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07014" y="6400799"/>
            <a:ext cx="74591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3D04CDF-30AA-BD42-9801-F9501FB5719E}"/>
              </a:ext>
            </a:extLst>
          </p:cNvPr>
          <p:cNvSpPr txBox="1">
            <a:spLocks/>
          </p:cNvSpPr>
          <p:nvPr userDrawn="1"/>
        </p:nvSpPr>
        <p:spPr>
          <a:xfrm>
            <a:off x="7803493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9485C5B-773B-DE46-85DF-AACE4DA08667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531428" y="1189899"/>
            <a:ext cx="5053353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0" i="0">
                <a:solidFill>
                  <a:schemeClr val="tx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29991573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mparis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roxima Nova Regular" panose="0200050603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5081891" cy="4351338"/>
          </a:xfrm>
          <a:ln>
            <a:noFill/>
          </a:ln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 i="0">
                <a:ln>
                  <a:noFill/>
                </a:ln>
                <a:solidFill>
                  <a:schemeClr val="bg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86E1D-B041-3D46-9EA6-1DD6635C6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11BB367-3720-D040-9568-E85258049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07014" y="6400799"/>
            <a:ext cx="74591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33D9061-B4C8-E14D-8CCD-998F2E9D900D}"/>
              </a:ext>
            </a:extLst>
          </p:cNvPr>
          <p:cNvSpPr txBox="1">
            <a:spLocks/>
          </p:cNvSpPr>
          <p:nvPr userDrawn="1"/>
        </p:nvSpPr>
        <p:spPr>
          <a:xfrm>
            <a:off x="7803493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89A7CD5-599F-5647-A261-6F4FC4C7C71D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531428" y="1189899"/>
            <a:ext cx="5141763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0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1577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0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roxima Nova Regular" panose="02000506030000020004" pitchFamily="2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13E1D2-5834-AD41-804E-D60728760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07014" y="6400799"/>
            <a:ext cx="74591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F170BCB-3373-5549-9815-B668B2498165}"/>
              </a:ext>
            </a:extLst>
          </p:cNvPr>
          <p:cNvSpPr txBox="1">
            <a:spLocks/>
          </p:cNvSpPr>
          <p:nvPr userDrawn="1"/>
        </p:nvSpPr>
        <p:spPr>
          <a:xfrm>
            <a:off x="7803493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C30483-00F3-D64E-AAE5-F07B9B5C01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90406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ECE671-F431-CD4B-9BF1-7FDB1F32755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31429" y="1189899"/>
            <a:ext cx="5141762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0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634AED-FE2D-5A49-9C4F-52E8C06D7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5999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284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10972800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56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tx2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10972800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A6249-8962-9949-96AE-7C11B8F0135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7411194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5399951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A6249-8962-9949-96AE-7C11B8F0135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0CAA9C4-E772-E443-A2A4-0F2D14E989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0365" y="1942677"/>
            <a:ext cx="5399951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4382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7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A6249-8962-9949-96AE-7C11B8F0135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0CAA9C4-E772-E443-A2A4-0F2D14E989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5587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CC246391-91B4-BC47-A6BA-88CFDDCA116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033658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201014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E1FAF-85CD-FA4B-81FE-A9FD82D22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16341-DBB4-0D4B-B285-B706134D8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graphicFrame>
        <p:nvGraphicFramePr>
          <p:cNvPr id="6" name="Object 7">
            <a:extLst>
              <a:ext uri="{FF2B5EF4-FFF2-40B4-BE49-F238E27FC236}">
                <a16:creationId xmlns:a16="http://schemas.microsoft.com/office/drawing/2014/main" id="{EBBD9DF1-8421-4DC5-A91D-161FCD37BE87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189847580"/>
              </p:ext>
            </p:extLst>
          </p:nvPr>
        </p:nvGraphicFramePr>
        <p:xfrm>
          <a:off x="598488" y="1666875"/>
          <a:ext cx="5118100" cy="424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5117889" imgH="4244776" progId="Prism8.Document">
                  <p:embed/>
                </p:oleObj>
              </mc:Choice>
              <mc:Fallback>
                <p:oleObj name="Prism 8" r:id="rId3" imgW="5117889" imgH="4244776" progId="Prism8.Document">
                  <p:embed/>
                  <p:pic>
                    <p:nvPicPr>
                      <p:cNvPr id="6" name="Object 7">
                        <a:extLst>
                          <a:ext uri="{FF2B5EF4-FFF2-40B4-BE49-F238E27FC236}">
                            <a16:creationId xmlns:a16="http://schemas.microsoft.com/office/drawing/2014/main" id="{EBBD9DF1-8421-4DC5-A91D-161FCD37BE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1666875"/>
                        <a:ext cx="5118100" cy="424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C99EFC9C-EBB0-4DB4-8E36-9A263C556A26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970643426"/>
              </p:ext>
            </p:extLst>
          </p:nvPr>
        </p:nvGraphicFramePr>
        <p:xfrm>
          <a:off x="6229350" y="2286000"/>
          <a:ext cx="5121275" cy="362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4834462" imgH="3421463" progId="Prism8.Document">
                  <p:embed/>
                </p:oleObj>
              </mc:Choice>
              <mc:Fallback>
                <p:oleObj name="Prism 8" r:id="rId5" imgW="4834462" imgH="3421463" progId="Prism8.Document">
                  <p:embed/>
                  <p:pic>
                    <p:nvPicPr>
                      <p:cNvPr id="7" name="Object 5">
                        <a:extLst>
                          <a:ext uri="{FF2B5EF4-FFF2-40B4-BE49-F238E27FC236}">
                            <a16:creationId xmlns:a16="http://schemas.microsoft.com/office/drawing/2014/main" id="{C99EFC9C-EBB0-4DB4-8E36-9A263C556A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9350" y="2286000"/>
                        <a:ext cx="5121275" cy="362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07592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6024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942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5704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C68D8-F856-4383-8C68-4D08982BA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05BE13-7FC3-49FF-8C9C-C8EF572732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4520D906-DC1D-40C8-A874-85D736F3C8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529165"/>
            <a:ext cx="10925175" cy="4647798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accent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27B9B63-9F46-4D69-B234-AC51CC4737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6269038"/>
            <a:ext cx="10925175" cy="290512"/>
          </a:xfrm>
        </p:spPr>
        <p:txBody>
          <a:bodyPr anchor="b"/>
          <a:lstStyle>
            <a:lvl1pPr marL="0" indent="-2286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  <a:defRPr sz="8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11428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9EA35-ECE0-4CFE-9BDD-FEDD96017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F7FEC69-D842-4091-9316-4C3E61699208}" type="datetime1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0F080-1772-4C16-A345-370ECB9B2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65D38-1444-48D9-9299-BCD330263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0C4-EF7E-4E1B-97F8-1A64CA0555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A3F537-4C2C-45B7-A4BB-732ABCAA4141}"/>
              </a:ext>
            </a:extLst>
          </p:cNvPr>
          <p:cNvSpPr/>
          <p:nvPr userDrawn="1"/>
        </p:nvSpPr>
        <p:spPr>
          <a:xfrm>
            <a:off x="695325" y="1122363"/>
            <a:ext cx="10868025" cy="477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4E128-9B1A-4BFA-B196-801A4FCB4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9D5F1E-49E2-46EC-9110-52E0E6B024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3D34FF6-7502-45DC-92ED-BA3AF3BC2D07}"/>
              </a:ext>
            </a:extLst>
          </p:cNvPr>
          <p:cNvCxnSpPr>
            <a:cxnSpLocks/>
          </p:cNvCxnSpPr>
          <p:nvPr userDrawn="1"/>
        </p:nvCxnSpPr>
        <p:spPr>
          <a:xfrm>
            <a:off x="838200" y="3556000"/>
            <a:ext cx="10515600" cy="0"/>
          </a:xfrm>
          <a:prstGeom prst="line">
            <a:avLst/>
          </a:prstGeom>
          <a:ln w="25400">
            <a:solidFill>
              <a:srgbClr val="074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5056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4A5F4-326F-4267-BBDB-D8A9722DE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204"/>
            <a:ext cx="10515600" cy="822960"/>
          </a:xfrm>
        </p:spPr>
        <p:txBody>
          <a:bodyPr/>
          <a:lstStyle>
            <a:lvl1pPr>
              <a:defRPr>
                <a:solidFill>
                  <a:srgbClr val="07407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94E2C-4FDE-434F-8DBA-DA4523EE6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 marL="685800" indent="-228600">
              <a:buFont typeface="Arial" panose="020B0604020202020204" pitchFamily="34" charset="0"/>
              <a:buChar char="‒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409F8-AD02-43CB-98E1-85735B3D3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41DAE95-9F21-4A65-A53F-C5373F8A9834}" type="datetime1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A8377-B17F-4C51-B429-C642BB3C6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22A1F-E269-41A7-8E03-70254B1B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0C4-EF7E-4E1B-97F8-1A64CA055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194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C50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3CA030-B9BB-F44B-87E8-9D88D61595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71CDD-03B6-5447-B8EF-BC2DD2AB7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658249"/>
            <a:ext cx="10058400" cy="2387600"/>
          </a:xfrm>
        </p:spPr>
        <p:txBody>
          <a:bodyPr anchor="b"/>
          <a:lstStyle>
            <a:lvl1pPr algn="l">
              <a:lnSpc>
                <a:spcPct val="80000"/>
              </a:lnSpc>
              <a:defRPr sz="5000" b="1" i="0" spc="0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72D1E-ECF6-C04B-874C-31D977FFD3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077886"/>
            <a:ext cx="10058400" cy="1655762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500" b="0" i="0" kern="800" spc="300" baseline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76B36C-1ADE-4B47-A218-99AEE676B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0F7620-0E7C-AB48-9117-2E580F93F8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" y="637899"/>
            <a:ext cx="1793826" cy="4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910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C50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3CA030-B9BB-F44B-87E8-9D88D61595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71CDD-03B6-5447-B8EF-BC2DD2AB7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658249"/>
            <a:ext cx="10058400" cy="2387600"/>
          </a:xfrm>
        </p:spPr>
        <p:txBody>
          <a:bodyPr anchor="b"/>
          <a:lstStyle>
            <a:lvl1pPr algn="l">
              <a:lnSpc>
                <a:spcPct val="80000"/>
              </a:lnSpc>
              <a:defRPr sz="5000" b="1" i="0" spc="0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72D1E-ECF6-C04B-874C-31D977FFD3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077886"/>
            <a:ext cx="10058400" cy="1655762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500" b="0" i="0" kern="800" spc="300" baseline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76B36C-1ADE-4B47-A218-99AEE676B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0F7620-0E7C-AB48-9117-2E580F93F8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" y="637899"/>
            <a:ext cx="1793826" cy="4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764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44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265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rgbClr val="C50F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710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100000"/>
              </a:lnSpc>
              <a:defRPr sz="4500"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094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CF386F-4435-1E40-A8ED-AFFEAC3031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32482"/>
            <a:ext cx="10515600" cy="1895109"/>
          </a:xfrm>
          <a:ln w="3175">
            <a:noFill/>
          </a:ln>
        </p:spPr>
        <p:txBody>
          <a:bodyPr anchor="ctr"/>
          <a:lstStyle>
            <a:lvl1pPr algn="l">
              <a:lnSpc>
                <a:spcPct val="80000"/>
              </a:lnSpc>
              <a:defRPr sz="5500" b="1" i="0" spc="300">
                <a:solidFill>
                  <a:schemeClr val="bg1"/>
                </a:solidFill>
                <a:effectLst>
                  <a:outerShdw blurRad="127000" dist="38100" dir="5400000" algn="t" rotWithShape="0">
                    <a:prstClr val="black"/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3D4413-B16E-B048-AA99-4B9BAA9B49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452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634AED-FE2D-5A49-9C4F-52E8C06D7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3E1CBD-1A22-C34C-8DC4-474E34B2CD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0" y="957364"/>
            <a:ext cx="5939883" cy="4943272"/>
          </a:xfrm>
          <a:solidFill>
            <a:srgbClr val="C50F3C"/>
          </a:solidFill>
        </p:spPr>
        <p:txBody>
          <a:bodyPr lIns="914400" tIns="914400" rIns="914400" bIns="914400" anchor="ctr">
            <a:normAutofit/>
          </a:bodyPr>
          <a:lstStyle>
            <a:lvl1pPr algn="l">
              <a:lnSpc>
                <a:spcPct val="80000"/>
              </a:lnSpc>
              <a:defRPr sz="32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97366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5C0A2E-84ED-694A-8D40-40A9466155D7}"/>
              </a:ext>
            </a:extLst>
          </p:cNvPr>
          <p:cNvSpPr/>
          <p:nvPr userDrawn="1"/>
        </p:nvSpPr>
        <p:spPr>
          <a:xfrm>
            <a:off x="0" y="0"/>
            <a:ext cx="424978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397294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50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EB27AF-DD57-7246-971E-7506C05081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6972" y="781844"/>
            <a:ext cx="7157992" cy="5294312"/>
          </a:xfrm>
        </p:spPr>
        <p:txBody>
          <a:bodyPr anchor="ctr"/>
          <a:lstStyle>
            <a:lvl1pPr marL="457200" indent="-457200">
              <a:lnSpc>
                <a:spcPct val="110000"/>
              </a:lnSpc>
              <a:buFont typeface="+mj-lt"/>
              <a:buAutoNum type="arabicPeriod"/>
              <a:defRPr/>
            </a:lvl1pPr>
            <a:lvl2pPr marL="800100" indent="-331788">
              <a:lnSpc>
                <a:spcPct val="110000"/>
              </a:lnSpc>
              <a:buFont typeface="+mj-lt"/>
              <a:buAutoNum type="alphaLcPeriod"/>
              <a:tabLst/>
              <a:defRPr>
                <a:solidFill>
                  <a:schemeClr val="tx1"/>
                </a:solidFill>
              </a:defRPr>
            </a:lvl2pPr>
            <a:lvl3pPr marL="865188" indent="-342900">
              <a:buFont typeface="+mj-lt"/>
              <a:buAutoNum type="arabicPeriod"/>
              <a:defRPr/>
            </a:lvl3pPr>
            <a:lvl4pPr marL="1204913" indent="-342900">
              <a:buFont typeface="+mj-lt"/>
              <a:buAutoNum type="arabicPeriod"/>
              <a:defRPr/>
            </a:lvl4pPr>
            <a:lvl5pPr marL="1430338" indent="-2286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137984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-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406140" cy="435133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3200" b="1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B3B64-FFC3-D742-A6BD-5B3A9523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A09E-D67E-864E-8466-C38E88600C4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13FFD9-00BB-A343-8353-85DCCB1A6FE5}"/>
              </a:ext>
            </a:extLst>
          </p:cNvPr>
          <p:cNvCxnSpPr>
            <a:cxnSpLocks/>
          </p:cNvCxnSpPr>
          <p:nvPr userDrawn="1"/>
        </p:nvCxnSpPr>
        <p:spPr>
          <a:xfrm>
            <a:off x="4260501" y="1628503"/>
            <a:ext cx="0" cy="347472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6E2F89F-DE6E-8E49-BDFB-6B8DE8B72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6972" y="800327"/>
            <a:ext cx="7157992" cy="5257346"/>
          </a:xfrm>
        </p:spPr>
        <p:txBody>
          <a:bodyPr anchor="ctr"/>
          <a:lstStyle>
            <a:lvl1pPr>
              <a:lnSpc>
                <a:spcPct val="110000"/>
              </a:lnSpc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246848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1" y="1189899"/>
            <a:ext cx="5169520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 i="0">
                <a:solidFill>
                  <a:srgbClr val="C50F3C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Proxima Nova Regular" panose="02000506030000020004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86E1D-B041-3D46-9EA6-1DD6635C6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0793998-CC84-E64D-8A94-F65145AB7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07014" y="6400799"/>
            <a:ext cx="74591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9485C5B-773B-DE46-85DF-AACE4DA08667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531428" y="1189899"/>
            <a:ext cx="5053353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0" i="0">
                <a:solidFill>
                  <a:schemeClr val="tx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33359441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Comparis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Proxima Nova Regular" panose="0200050603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5081891" cy="4351338"/>
          </a:xfrm>
          <a:ln>
            <a:noFill/>
          </a:ln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 i="0">
                <a:ln>
                  <a:noFill/>
                </a:ln>
                <a:solidFill>
                  <a:schemeClr val="bg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86E1D-B041-3D46-9EA6-1DD6635C6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11BB367-3720-D040-9568-E85258049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07014" y="6400799"/>
            <a:ext cx="74591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89A7CD5-599F-5647-A261-6F4FC4C7C71D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531428" y="1189899"/>
            <a:ext cx="5141763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0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951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04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Proxima Nova Regular" panose="02000506030000020004" pitchFamily="2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13E1D2-5834-AD41-804E-D60728760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07014" y="6400799"/>
            <a:ext cx="74591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C30483-00F3-D64E-AAE5-F07B9B5C01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90406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ECE671-F431-CD4B-9BF1-7FDB1F32755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31429" y="1189899"/>
            <a:ext cx="5141762" cy="4351338"/>
          </a:xfrm>
        </p:spPr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0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634AED-FE2D-5A49-9C4F-52E8C06D7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5999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561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10972800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120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tx2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10972800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7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7"/>
            <a:ext cx="5399951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0CAA9C4-E772-E443-A2A4-0F2D14E989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0365" y="1942677"/>
            <a:ext cx="5399951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663129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7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0CAA9C4-E772-E443-A2A4-0F2D14E989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5587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CC246391-91B4-BC47-A6BA-88CFDDCA116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033658" y="1942677"/>
            <a:ext cx="3516658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5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8" indent="-169863">
              <a:lnSpc>
                <a:spcPct val="110000"/>
              </a:lnSpc>
              <a:tabLst/>
              <a:defRPr sz="1600"/>
            </a:lvl3pPr>
            <a:lvl4pPr marL="693738" indent="-169863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329471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E1FAF-85CD-FA4B-81FE-A9FD82D22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16341-DBB4-0D4B-B285-B706134D8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864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ckground">
    <p:bg>
      <p:bgPr>
        <a:solidFill>
          <a:srgbClr val="C50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1175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9518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031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580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453918-F9A9-4BFF-B28C-D4C7604E4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50E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9672-7013-46A7-A5FD-86D2729C7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9429"/>
            <a:ext cx="9144000" cy="2110533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0DE68-3361-430B-95BD-E21343BEB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6EF951-18DF-4BD5-B855-51FEE3FBDB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D5D4D8-3DC1-4A4C-BF35-BE6E7A5C22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" y="637899"/>
            <a:ext cx="1793826" cy="4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075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453918-F9A9-4BFF-B28C-D4C7604E4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9672-7013-46A7-A5FD-86D2729C7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9429"/>
            <a:ext cx="9144000" cy="2110533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0DE68-3361-430B-95BD-E21343BEB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6EF951-18DF-4BD5-B855-51FEE3FBDB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D5D4D8-3DC1-4A4C-BF35-BE6E7A5C22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" y="637899"/>
            <a:ext cx="1793826" cy="4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580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1107-2207-4090-8F3E-8E114937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387AD-7DC7-4A18-AA4E-9B6F78AD0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3CBC4A-B4E8-4E7A-81F5-61EE66F5D8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508" y="6163555"/>
            <a:ext cx="5763491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BE7AF32-8D48-4BF2-89E3-DD07157FE4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17311745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F130A4-1C3E-429F-B685-A9770D2D486F}"/>
              </a:ext>
            </a:extLst>
          </p:cNvPr>
          <p:cNvSpPr/>
          <p:nvPr userDrawn="1"/>
        </p:nvSpPr>
        <p:spPr>
          <a:xfrm>
            <a:off x="0" y="956989"/>
            <a:ext cx="7304690" cy="49440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2CC2CE-2C0E-490F-9596-3DA6724E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2017986"/>
            <a:ext cx="5364868" cy="206101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DC4FD-1479-457F-A5E9-66AC651F2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028" y="4105989"/>
            <a:ext cx="5364868" cy="124377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38968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6C2E8B-E21F-48F7-B9F5-239A435A456A}"/>
              </a:ext>
            </a:extLst>
          </p:cNvPr>
          <p:cNvSpPr/>
          <p:nvPr userDrawn="1"/>
        </p:nvSpPr>
        <p:spPr>
          <a:xfrm>
            <a:off x="0" y="956989"/>
            <a:ext cx="7304690" cy="4944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2CC2CE-2C0E-490F-9596-3DA6724E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2017986"/>
            <a:ext cx="5364868" cy="206101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DC4FD-1479-457F-A5E9-66AC651F2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028" y="4105989"/>
            <a:ext cx="5364868" cy="124377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17614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list layou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923774-50CF-4037-917F-66C3F194D010}"/>
              </a:ext>
            </a:extLst>
          </p:cNvPr>
          <p:cNvSpPr/>
          <p:nvPr userDrawn="1"/>
        </p:nvSpPr>
        <p:spPr>
          <a:xfrm>
            <a:off x="0" y="0"/>
            <a:ext cx="488731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3BDDAC-ED6E-4959-A976-5F9629C6DC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28442" y="673100"/>
            <a:ext cx="6263508" cy="5527675"/>
          </a:xfrm>
        </p:spPr>
        <p:txBody>
          <a:bodyPr anchor="ctr"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736BC7-86DD-44A9-B2C1-C0C6EF35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2398493"/>
            <a:ext cx="3710151" cy="2061014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2802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list layou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F130A4-1C3E-429F-B685-A9770D2D486F}"/>
              </a:ext>
            </a:extLst>
          </p:cNvPr>
          <p:cNvSpPr/>
          <p:nvPr userDrawn="1"/>
        </p:nvSpPr>
        <p:spPr>
          <a:xfrm>
            <a:off x="0" y="0"/>
            <a:ext cx="488731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2CC2CE-2C0E-490F-9596-3DA6724E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2398493"/>
            <a:ext cx="3710151" cy="2061014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81CAFDA-47B0-456A-8E59-C002ED5D45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28442" y="673100"/>
            <a:ext cx="6263508" cy="5527675"/>
          </a:xfrm>
        </p:spPr>
        <p:txBody>
          <a:bodyPr anchor="ctr"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6781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B6B60-9B06-4FBD-AB29-364F31DAE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9F6A1-AB42-48B2-93D9-77E1AA99C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509" y="1345334"/>
            <a:ext cx="5687291" cy="47506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C34A3-5A84-4919-A668-5487B5E975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45334"/>
            <a:ext cx="5687291" cy="47506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A23BE2-1A58-47F7-AA1E-4A293C6375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508" y="6163555"/>
            <a:ext cx="5763491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81012DE-1865-444A-B887-F96CB90000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41207233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FC5A-DB63-4BEA-9146-B966EB8D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B693B79-2913-4BC9-98FC-DF01559F6D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6AFD2E-37A1-4DC7-8A72-164D43097B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23305326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FC5A-DB63-4BEA-9146-B966EB8D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B693B79-2913-4BC9-98FC-DF01559F6D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6AFD2E-37A1-4DC7-8A72-164D43097B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Footnotes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2662F1-E0FB-4AB7-8B10-FAB09C4FF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263590-E8B8-4CF0-AD0E-33A6618CD08B}"/>
              </a:ext>
            </a:extLst>
          </p:cNvPr>
          <p:cNvSpPr txBox="1">
            <a:spLocks/>
          </p:cNvSpPr>
          <p:nvPr userDrawn="1"/>
        </p:nvSpPr>
        <p:spPr>
          <a:xfrm>
            <a:off x="4300943" y="6566054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 dirty="0">
                <a:solidFill>
                  <a:schemeClr val="bg1"/>
                </a:solidFill>
                <a:latin typeface="Trebuchet MS" panose="020B0703020202090204" pitchFamily="34" charset="0"/>
              </a:rPr>
              <a:t>Confidential -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7667044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FC5A-DB63-4BEA-9146-B966EB8D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B693B79-2913-4BC9-98FC-DF01559F6D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6AFD2E-37A1-4DC7-8A72-164D43097B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Footnotes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4BC892-3FDE-4BB2-BC77-BB7E3C6B5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D171E9E-544B-4A29-8ED8-29E4390BA142}"/>
              </a:ext>
            </a:extLst>
          </p:cNvPr>
          <p:cNvSpPr txBox="1">
            <a:spLocks/>
          </p:cNvSpPr>
          <p:nvPr userDrawn="1"/>
        </p:nvSpPr>
        <p:spPr>
          <a:xfrm>
            <a:off x="4300943" y="6566054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 dirty="0">
                <a:solidFill>
                  <a:schemeClr val="bg1"/>
                </a:solidFill>
                <a:latin typeface="Trebuchet MS" panose="020B0703020202090204" pitchFamily="34" charset="0"/>
              </a:rPr>
              <a:t>Confidential -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5138589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4392622-8920-46A5-AF4E-28EEC8E1A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856436D-E8C7-4059-B08A-A453F36A90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28109420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4392622-8920-46A5-AF4E-28EEC8E1A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856436D-E8C7-4059-B08A-A453F36A90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Footnotes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0F3FFE-458D-4D9C-82D2-A43266B2BE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97C8FA-DEC4-4102-A26C-C01DF725646F}"/>
              </a:ext>
            </a:extLst>
          </p:cNvPr>
          <p:cNvSpPr txBox="1">
            <a:spLocks/>
          </p:cNvSpPr>
          <p:nvPr userDrawn="1"/>
        </p:nvSpPr>
        <p:spPr>
          <a:xfrm>
            <a:off x="4300943" y="6566054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 dirty="0">
                <a:solidFill>
                  <a:schemeClr val="bg1"/>
                </a:solidFill>
                <a:latin typeface="Trebuchet MS" panose="020B0703020202090204" pitchFamily="34" charset="0"/>
              </a:rPr>
              <a:t>Confidential -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1405423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4392622-8920-46A5-AF4E-28EEC8E1A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856436D-E8C7-4059-B08A-A453F36A90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Footnotes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C1EF82-7C2C-49BE-8879-4C445ABBC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7C50CC-F6A9-4357-ABF6-320E18E9D6C4}"/>
              </a:ext>
            </a:extLst>
          </p:cNvPr>
          <p:cNvSpPr txBox="1">
            <a:spLocks/>
          </p:cNvSpPr>
          <p:nvPr userDrawn="1"/>
        </p:nvSpPr>
        <p:spPr>
          <a:xfrm>
            <a:off x="4300943" y="6566054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 dirty="0">
                <a:solidFill>
                  <a:schemeClr val="bg1"/>
                </a:solidFill>
                <a:latin typeface="Trebuchet MS" panose="020B0703020202090204" pitchFamily="34" charset="0"/>
              </a:rPr>
              <a:t>Confidential -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8754887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4392622-8920-46A5-AF4E-28EEC8E1A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856436D-E8C7-4059-B08A-A453F36A90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Footnotes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7A858-1DE9-4B56-BB00-1421AF141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2331" y="1747044"/>
            <a:ext cx="10447337" cy="3363912"/>
          </a:xfrm>
        </p:spPr>
        <p:txBody>
          <a:bodyPr anchor="ctr"/>
          <a:lstStyle>
            <a:lvl1pPr marL="0" indent="0">
              <a:buNone/>
              <a:defRPr sz="4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Key point to go here</a:t>
            </a:r>
          </a:p>
        </p:txBody>
      </p:sp>
    </p:spTree>
    <p:extLst>
      <p:ext uri="{BB962C8B-B14F-4D97-AF65-F5344CB8AC3E}">
        <p14:creationId xmlns:p14="http://schemas.microsoft.com/office/powerpoint/2010/main" val="220878990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4392622-8920-46A5-AF4E-28EEC8E1A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856436D-E8C7-4059-B08A-A453F36A90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GB" dirty="0"/>
              <a:t>Footnotes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7A858-1DE9-4B56-BB00-1421AF141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2331" y="1747044"/>
            <a:ext cx="10447337" cy="3363912"/>
          </a:xfrm>
        </p:spPr>
        <p:txBody>
          <a:bodyPr anchor="ctr"/>
          <a:lstStyle>
            <a:lvl1pPr marL="0" indent="0">
              <a:buNone/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Key point to go here</a:t>
            </a:r>
          </a:p>
        </p:txBody>
      </p:sp>
    </p:spTree>
    <p:extLst>
      <p:ext uri="{BB962C8B-B14F-4D97-AF65-F5344CB8AC3E}">
        <p14:creationId xmlns:p14="http://schemas.microsoft.com/office/powerpoint/2010/main" val="21638765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poin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4392622-8920-46A5-AF4E-28EEC8E1A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63555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856436D-E8C7-4059-B08A-A453F36A90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63555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Footnotes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0F3FFE-458D-4D9C-82D2-A43266B2BE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24CE7A5-AC6D-4FCD-A3C8-7BE906F887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2331" y="1747044"/>
            <a:ext cx="10447337" cy="3363912"/>
          </a:xfrm>
        </p:spPr>
        <p:txBody>
          <a:bodyPr anchor="ctr"/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Key point to go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929F13-E569-496B-86E2-58942BA3B104}"/>
              </a:ext>
            </a:extLst>
          </p:cNvPr>
          <p:cNvSpPr txBox="1">
            <a:spLocks/>
          </p:cNvSpPr>
          <p:nvPr userDrawn="1"/>
        </p:nvSpPr>
        <p:spPr>
          <a:xfrm>
            <a:off x="4300943" y="6566054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 dirty="0">
                <a:solidFill>
                  <a:schemeClr val="bg1"/>
                </a:solidFill>
                <a:latin typeface="Trebuchet MS" panose="020B0703020202090204" pitchFamily="34" charset="0"/>
              </a:rPr>
              <a:t>Confidential -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4703544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poi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4392622-8920-46A5-AF4E-28EEC8E1A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0" y="6153044"/>
            <a:ext cx="5975350" cy="4524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References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856436D-E8C7-4059-B08A-A453F36A90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153044"/>
            <a:ext cx="5592417" cy="452438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Footnotes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C1EF82-7C2C-49BE-8879-4C445ABBC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8B143BB-C3BA-407B-BBDA-958306BA44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2331" y="1747044"/>
            <a:ext cx="10447337" cy="3363912"/>
          </a:xfrm>
        </p:spPr>
        <p:txBody>
          <a:bodyPr anchor="ctr"/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Key point to go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F27DF54-BB8B-41E4-96B5-F05BE5F8713B}"/>
              </a:ext>
            </a:extLst>
          </p:cNvPr>
          <p:cNvSpPr txBox="1">
            <a:spLocks/>
          </p:cNvSpPr>
          <p:nvPr userDrawn="1"/>
        </p:nvSpPr>
        <p:spPr>
          <a:xfrm>
            <a:off x="4300943" y="6566054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 dirty="0">
                <a:solidFill>
                  <a:schemeClr val="bg1"/>
                </a:solidFill>
                <a:latin typeface="Trebuchet MS" panose="020B0703020202090204" pitchFamily="34" charset="0"/>
              </a:rPr>
              <a:t>Confidential -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56843697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242560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9840" y="1524000"/>
            <a:ext cx="5242560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Author’s Last Name, Conference Name, Year, Presentation #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D5F9E-BC76-487B-A2BC-019AD28A14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661DC-D188-4B3A-80AC-DB7C0431D1B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0" y="6537325"/>
            <a:ext cx="3219450" cy="165100"/>
          </a:xfrm>
        </p:spPr>
        <p:txBody>
          <a:bodyPr anchor="b"/>
          <a:lstStyle>
            <a:lvl1pPr marL="0" indent="0">
              <a:buNone/>
              <a:defRPr sz="800"/>
            </a:lvl1pPr>
          </a:lstStyle>
          <a:p>
            <a:pPr lvl="0"/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1405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udy Nam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E361-5C7E-47E4-A5A9-ED90CF731150}" type="datetime1">
              <a:rPr lang="en-US" smtClean="0"/>
              <a:t>3/6/2025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Author’s Last Name, Conference Name, Year, Presentation #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D5F9E-BC76-487B-A2BC-019AD28A14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9600" y="154546"/>
            <a:ext cx="10972800" cy="302654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206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97B3-5BF2-E2B2-C1D7-D2F1F8B56B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988" y="406400"/>
            <a:ext cx="9144000" cy="2387600"/>
          </a:xfrm>
        </p:spPr>
        <p:txBody>
          <a:bodyPr anchor="ctr">
            <a:normAutofit/>
          </a:bodyPr>
          <a:lstStyle>
            <a:lvl1pPr algn="l">
              <a:defRPr sz="82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A2C24-755C-12F6-BAB1-B1FD3BA8F7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2988" y="2803752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Name</a:t>
            </a:r>
          </a:p>
        </p:txBody>
      </p:sp>
    </p:spTree>
    <p:extLst>
      <p:ext uri="{BB962C8B-B14F-4D97-AF65-F5344CB8AC3E}">
        <p14:creationId xmlns:p14="http://schemas.microsoft.com/office/powerpoint/2010/main" val="31447194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97B3-5BF2-E2B2-C1D7-D2F1F8B56B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988" y="406400"/>
            <a:ext cx="9144000" cy="2387600"/>
          </a:xfrm>
        </p:spPr>
        <p:txBody>
          <a:bodyPr anchor="ctr">
            <a:normAutofit/>
          </a:bodyPr>
          <a:lstStyle>
            <a:lvl1pPr algn="l">
              <a:defRPr sz="8200">
                <a:solidFill>
                  <a:srgbClr val="006240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A2C24-755C-12F6-BAB1-B1FD3BA8F7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2988" y="2803752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rgbClr val="0062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Name</a:t>
            </a:r>
          </a:p>
        </p:txBody>
      </p:sp>
    </p:spTree>
    <p:extLst>
      <p:ext uri="{BB962C8B-B14F-4D97-AF65-F5344CB8AC3E}">
        <p14:creationId xmlns:p14="http://schemas.microsoft.com/office/powerpoint/2010/main" val="2093694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97B3-5BF2-E2B2-C1D7-D2F1F8B56B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5151" y="2235200"/>
            <a:ext cx="10941698" cy="2387600"/>
          </a:xfrm>
        </p:spPr>
        <p:txBody>
          <a:bodyPr anchor="ctr">
            <a:normAutofit/>
          </a:bodyPr>
          <a:lstStyle>
            <a:lvl1pPr algn="l">
              <a:defRPr sz="8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521974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97B3-5BF2-E2B2-C1D7-D2F1F8B56B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5151" y="2235200"/>
            <a:ext cx="10941698" cy="2387600"/>
          </a:xfrm>
        </p:spPr>
        <p:txBody>
          <a:bodyPr anchor="ctr">
            <a:normAutofit/>
          </a:bodyPr>
          <a:lstStyle>
            <a:lvl1pPr algn="l">
              <a:defRPr sz="8200">
                <a:solidFill>
                  <a:srgbClr val="1E988A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5026327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er Slide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515" y="272256"/>
            <a:ext cx="7445828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04C24"/>
                </a:solidFill>
              </a:defRPr>
            </a:lvl1pPr>
          </a:lstStyle>
          <a:p>
            <a:r>
              <a:rPr lang="en-US"/>
              <a:t>PRESENTER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4515" y="1671832"/>
            <a:ext cx="7445828" cy="558184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Presenter Subhead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15" y="2304029"/>
            <a:ext cx="7445828" cy="36845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F7E6C8-CA51-47E1-A996-423B007FC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0899" y="750482"/>
            <a:ext cx="3079102" cy="310709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499577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er Slide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515" y="272256"/>
            <a:ext cx="7445828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006240"/>
                </a:solidFill>
              </a:defRPr>
            </a:lvl1pPr>
          </a:lstStyle>
          <a:p>
            <a:r>
              <a:rPr lang="en-US"/>
              <a:t>PRESENTER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4515" y="1671832"/>
            <a:ext cx="7445828" cy="558184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Presenter Subhead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15" y="2304029"/>
            <a:ext cx="7445828" cy="36845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F7E6C8-CA51-47E1-A996-423B007FC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0899" y="750482"/>
            <a:ext cx="3079102" cy="310709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01248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ntent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7118" y="403412"/>
            <a:ext cx="6085894" cy="98945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1E988A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7117" y="1392862"/>
            <a:ext cx="6085895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81BD4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4000" y="1969464"/>
            <a:ext cx="6098342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9F83857-C662-859B-52C7-D452CA5FF6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08505" y="765111"/>
            <a:ext cx="4046377" cy="401216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7442572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0FC1-6434-7FF2-0E80-55A40C100B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9" y="83570"/>
            <a:ext cx="11487539" cy="98945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E6A3-90A3-B850-2B12-816A3C698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30" y="1489723"/>
            <a:ext cx="11487539" cy="41273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65510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0FC1-6434-7FF2-0E80-55A40C100B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9" y="83570"/>
            <a:ext cx="11487539" cy="989451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6240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E6A3-90A3-B850-2B12-816A3C698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30" y="1489723"/>
            <a:ext cx="11487539" cy="41273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32153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E9457-FAFA-4A61-4937-FA21070446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8" y="83571"/>
            <a:ext cx="11487539" cy="9894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288DB-C95B-1B45-F082-82D0264CF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228" y="1489723"/>
            <a:ext cx="5460743" cy="40931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D899B-2AD7-1E92-9B9F-7332E0522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9024" y="1495879"/>
            <a:ext cx="5460743" cy="40931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07543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E9457-FAFA-4A61-4937-FA21070446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8" y="83570"/>
            <a:ext cx="11487539" cy="989451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6240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288DB-C95B-1B45-F082-82D0264CF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229" y="1489723"/>
            <a:ext cx="5460742" cy="409315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D899B-2AD7-1E92-9B9F-7332E0522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9026" y="1495879"/>
            <a:ext cx="5460741" cy="409315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10998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9" y="83571"/>
            <a:ext cx="11487539" cy="9894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2228" y="1392862"/>
            <a:ext cx="5578927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228" y="1969464"/>
            <a:ext cx="5578927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C92871-6895-FF74-49D8-41A8A4351BA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0841" y="1392862"/>
            <a:ext cx="5578927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456F9-134C-DB31-F854-13938393A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0841" y="1969464"/>
            <a:ext cx="5578926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700517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9" y="83571"/>
            <a:ext cx="11487539" cy="98945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1E6240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2228" y="1392862"/>
            <a:ext cx="5578927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228" y="1969464"/>
            <a:ext cx="5578927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C92871-6895-FF74-49D8-41A8A4351BA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0841" y="1392862"/>
            <a:ext cx="5578927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456F9-134C-DB31-F854-13938393A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0841" y="1969464"/>
            <a:ext cx="5578926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8098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Takeaway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30" y="403412"/>
            <a:ext cx="6085892" cy="98945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006240"/>
                </a:solidFill>
              </a:defRPr>
            </a:lvl1pPr>
          </a:lstStyle>
          <a:p>
            <a:r>
              <a:rPr lang="en-US"/>
              <a:t>KEY TAKEAWAYS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2227" y="1392862"/>
            <a:ext cx="6085895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780" y="1969464"/>
            <a:ext cx="6098342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456F9-134C-DB31-F854-13938393A21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819053" y="1392862"/>
            <a:ext cx="3955400" cy="4261190"/>
          </a:xfrm>
        </p:spPr>
        <p:txBody>
          <a:bodyPr>
            <a:noAutofit/>
          </a:bodyPr>
          <a:lstStyle>
            <a:lvl1pPr marL="742950" indent="-742950">
              <a:buFont typeface="+mj-lt"/>
              <a:buAutoNum type="arabicPeriod"/>
              <a:defRPr sz="3600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Takeaway</a:t>
            </a:r>
          </a:p>
          <a:p>
            <a:pPr lvl="0"/>
            <a:r>
              <a:rPr lang="en-US"/>
              <a:t>Takeaway</a:t>
            </a:r>
          </a:p>
          <a:p>
            <a:pPr lvl="0"/>
            <a:r>
              <a:rPr lang="en-US"/>
              <a:t>Takeaway</a:t>
            </a:r>
          </a:p>
          <a:p>
            <a:pPr lvl="0"/>
            <a:r>
              <a:rPr lang="en-US"/>
              <a:t>Takeaway</a:t>
            </a:r>
          </a:p>
        </p:txBody>
      </p:sp>
    </p:spTree>
    <p:extLst>
      <p:ext uri="{BB962C8B-B14F-4D97-AF65-F5344CB8AC3E}">
        <p14:creationId xmlns:p14="http://schemas.microsoft.com/office/powerpoint/2010/main" val="15062156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F7471-0323-28C8-A60D-DE6FC4DF2C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8" y="83570"/>
            <a:ext cx="11487539" cy="98945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587998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F7471-0323-28C8-A60D-DE6FC4DF2C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28" y="83570"/>
            <a:ext cx="11487539" cy="989451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6240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691305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4069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14394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ey Takeaway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15429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 Slide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97B3-5BF2-E2B2-C1D7-D2F1F8B56B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5151" y="2235200"/>
            <a:ext cx="10941698" cy="2387600"/>
          </a:xfrm>
        </p:spPr>
        <p:txBody>
          <a:bodyPr anchor="ctr">
            <a:normAutofit/>
          </a:bodyPr>
          <a:lstStyle>
            <a:lvl1pPr algn="l">
              <a:defRPr sz="8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210859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 Slid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97B3-5BF2-E2B2-C1D7-D2F1F8B56B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5151" y="2235200"/>
            <a:ext cx="10941698" cy="2387600"/>
          </a:xfrm>
        </p:spPr>
        <p:txBody>
          <a:bodyPr anchor="ctr">
            <a:normAutofit/>
          </a:bodyPr>
          <a:lstStyle>
            <a:lvl1pPr algn="l">
              <a:defRPr sz="8200">
                <a:solidFill>
                  <a:srgbClr val="1E988A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3975447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esenter Slide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515" y="272256"/>
            <a:ext cx="7445828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04C24"/>
                </a:solidFill>
              </a:defRPr>
            </a:lvl1pPr>
          </a:lstStyle>
          <a:p>
            <a:r>
              <a:rPr lang="en-US"/>
              <a:t>PRESENTER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4515" y="1671832"/>
            <a:ext cx="7445828" cy="558184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Presenter Subhead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15" y="2304029"/>
            <a:ext cx="7445828" cy="36845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F7E6C8-CA51-47E1-A996-423B007FC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0899" y="750482"/>
            <a:ext cx="3079102" cy="310709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443873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esenter Slide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515" y="272256"/>
            <a:ext cx="7445828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006240"/>
                </a:solidFill>
              </a:defRPr>
            </a:lvl1pPr>
          </a:lstStyle>
          <a:p>
            <a:r>
              <a:rPr lang="en-US"/>
              <a:t>PRESENTER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4515" y="1671832"/>
            <a:ext cx="7445828" cy="558184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Presenter Subhead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15" y="2304029"/>
            <a:ext cx="7445828" cy="36845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F7E6C8-CA51-47E1-A996-423B007FC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0899" y="750482"/>
            <a:ext cx="3079102" cy="310709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9317203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ne Content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7118" y="403412"/>
            <a:ext cx="6085894" cy="98945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1E988A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7117" y="1392862"/>
            <a:ext cx="6085895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81BD4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4000" y="1969464"/>
            <a:ext cx="6098342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9F83857-C662-859B-52C7-D452CA5FF6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08505" y="765111"/>
            <a:ext cx="4046377" cy="401216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35918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ey Takeaway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1FBD-DE19-25F8-75CF-0A3C470A8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230" y="403412"/>
            <a:ext cx="6085892" cy="98945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006240"/>
                </a:solidFill>
              </a:defRPr>
            </a:lvl1pPr>
          </a:lstStyle>
          <a:p>
            <a:r>
              <a:rPr lang="en-US"/>
              <a:t>KEY TAKEAWAYS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E0BE-0AB2-76DE-7F12-015529FE9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2227" y="1392862"/>
            <a:ext cx="6085895" cy="576602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1E988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DF0F-2CC1-FE37-9CB8-5572450B3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780" y="1969464"/>
            <a:ext cx="6098342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456F9-134C-DB31-F854-13938393A21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819053" y="1392862"/>
            <a:ext cx="3955400" cy="4261190"/>
          </a:xfrm>
        </p:spPr>
        <p:txBody>
          <a:bodyPr>
            <a:noAutofit/>
          </a:bodyPr>
          <a:lstStyle>
            <a:lvl1pPr marL="742950" indent="-742950">
              <a:buFont typeface="+mj-lt"/>
              <a:buAutoNum type="arabicPeriod"/>
              <a:defRPr sz="3600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Takeaway</a:t>
            </a:r>
          </a:p>
          <a:p>
            <a:pPr lvl="0"/>
            <a:r>
              <a:rPr lang="en-US"/>
              <a:t>Takeaway</a:t>
            </a:r>
          </a:p>
          <a:p>
            <a:pPr lvl="0"/>
            <a:r>
              <a:rPr lang="en-US"/>
              <a:t>Takeaway</a:t>
            </a:r>
          </a:p>
          <a:p>
            <a:pPr lvl="0"/>
            <a:r>
              <a:rPr lang="en-US"/>
              <a:t>Takeaway</a:t>
            </a:r>
          </a:p>
        </p:txBody>
      </p:sp>
    </p:spTree>
    <p:extLst>
      <p:ext uri="{BB962C8B-B14F-4D97-AF65-F5344CB8AC3E}">
        <p14:creationId xmlns:p14="http://schemas.microsoft.com/office/powerpoint/2010/main" val="218891663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 - no line -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3DC2AE2-0E2D-4551-FC4A-CA62BA362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7666"/>
            <a:ext cx="11277600" cy="489857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00205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64B539-2C8C-F57B-CCBF-018B98DD1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5" y="6140108"/>
            <a:ext cx="1371596" cy="41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867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 - no line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B78583-1ED8-AAFC-C13B-13D6F3E8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7666"/>
            <a:ext cx="11277600" cy="489857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00205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496654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116F-33D4-214F-8363-39814075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AB01D-7345-234E-A3DA-20878B80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F8493-D439-A54B-B38D-F16C729E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D24C2A-6EDC-0343-99A8-1F88C30FEDB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B07DB3F-88D4-4949-9C4B-3D78CB209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322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5C8EF-6088-F742-B42F-9E1FEA022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724525" cy="47903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B77B33-F915-9B4A-9CC2-6E66C5EA5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24524" cy="47903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B14DAC-0D54-A8F0-A74B-251CF638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9000000" cy="108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598024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image" Target="../media/image3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D506E-9CFA-5744-8CC1-366D985D6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924674" cy="967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Master Slide Template – 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A9B1D-8809-B740-A68B-9969B712A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942677"/>
            <a:ext cx="10924674" cy="4234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marL="15875" lvl="1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</a:pPr>
            <a:r>
              <a:rPr lang="en-US"/>
              <a:t>Second level</a:t>
            </a:r>
          </a:p>
          <a:p>
            <a:pPr marL="287338" lvl="2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</a:pPr>
            <a:r>
              <a:rPr lang="en-US"/>
              <a:t>Third level</a:t>
            </a:r>
          </a:p>
          <a:p>
            <a:pPr marL="693738" lvl="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</a:pPr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A8E2B-2B06-3049-8A99-94E0B3F72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39858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>
                    <a:lumMod val="50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4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649" r:id="rId2"/>
    <p:sldLayoutId id="2147483749" r:id="rId3"/>
    <p:sldLayoutId id="2147483754" r:id="rId4"/>
    <p:sldLayoutId id="2147483842" r:id="rId5"/>
    <p:sldLayoutId id="2147483745" r:id="rId6"/>
    <p:sldLayoutId id="2147483843" r:id="rId7"/>
    <p:sldLayoutId id="2147483651" r:id="rId8"/>
    <p:sldLayoutId id="2147483755" r:id="rId9"/>
    <p:sldLayoutId id="2147483696" r:id="rId10"/>
    <p:sldLayoutId id="2147483698" r:id="rId11"/>
    <p:sldLayoutId id="2147483713" r:id="rId12"/>
    <p:sldLayoutId id="2147483719" r:id="rId13"/>
    <p:sldLayoutId id="2147483662" r:id="rId14"/>
    <p:sldLayoutId id="2147483747" r:id="rId15"/>
    <p:sldLayoutId id="2147483748" r:id="rId16"/>
    <p:sldLayoutId id="2147483738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800" spc="0" baseline="0">
          <a:solidFill>
            <a:srgbClr val="203661"/>
          </a:solidFill>
          <a:latin typeface="Trebuchet MS" panose="020B0703020202090204" pitchFamily="34" charset="0"/>
          <a:ea typeface="+mj-ea"/>
          <a:cs typeface="Trebuchet MS" panose="020B0703020202090204" pitchFamily="34" charset="0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b="0" i="0" kern="1600" spc="-50" baseline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290513" indent="-17462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800" b="0" i="1" kern="1600" spc="-50" baseline="0" dirty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403225" indent="-2857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60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3pPr>
      <a:lvl4pPr marL="809625" indent="-2857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40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4pPr>
      <a:lvl5pPr marL="1376363" indent="-17462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sz="1200" b="0" i="0" kern="1600" spc="-50" baseline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D506E-9CFA-5744-8CC1-366D985D6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924674" cy="967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Alternate Slide Template – 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A9B1D-8809-B740-A68B-9969B712A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942677"/>
            <a:ext cx="10924674" cy="4234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marL="15875" lvl="1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</a:pPr>
            <a:r>
              <a:rPr lang="en-US"/>
              <a:t>Second level</a:t>
            </a:r>
          </a:p>
          <a:p>
            <a:pPr marL="287338" lvl="2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</a:pPr>
            <a:r>
              <a:rPr lang="en-US"/>
              <a:t>Third level</a:t>
            </a:r>
          </a:p>
          <a:p>
            <a:pPr marL="693738" lvl="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</a:pPr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A8E2B-2B06-3049-8A99-94E0B3F72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2"/>
                </a:solidFill>
                <a:latin typeface="Trebuchet MS" panose="020B0703020202090204" pitchFamily="34" charset="0"/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18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800" spc="0" baseline="0">
          <a:solidFill>
            <a:schemeClr val="accent1"/>
          </a:solidFill>
          <a:latin typeface="Trebuchet MS" panose="020B0703020202090204" pitchFamily="34" charset="0"/>
          <a:ea typeface="+mj-ea"/>
          <a:cs typeface="Trebuchet MS" panose="020B0703020202090204" pitchFamily="34" charset="0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b="0" i="0" kern="1600" spc="-50" baseline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290513" indent="-17462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800" b="0" i="1" kern="1600" spc="-50" baseline="0" dirty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403225" indent="-2857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60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3pPr>
      <a:lvl4pPr marL="809625" indent="-2857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40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4pPr>
      <a:lvl5pPr marL="1376363" indent="-17462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sz="1200" b="0" i="0" kern="1600" spc="-50" baseline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DDF94E-D4F7-4ED9-873A-E7A5D58B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348"/>
            <a:ext cx="10515600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7D1E1-D151-4EC6-A511-5A0DD7654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04609"/>
            <a:ext cx="10515600" cy="4462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9F005-DA9B-4A75-9AA3-FFCC8C8FAD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3977131-B21C-4889-940E-DCDBFB82587C}" type="datetime1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A032B-3F70-405C-9D8C-A765EE4C1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D5B39-B56A-47F9-8928-CB8325609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C80C4-EF7E-4E1B-97F8-1A64CA055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6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07407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7407F"/>
        </a:buClr>
        <a:buSzPct val="8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407F"/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407F"/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407F"/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407F"/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D506E-9CFA-5744-8CC1-366D985D6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924674" cy="967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Alternate Slide Template – 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A9B1D-8809-B740-A68B-9969B712A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942677"/>
            <a:ext cx="10924674" cy="4234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marL="15875" lvl="1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</a:pPr>
            <a:r>
              <a:rPr lang="en-US"/>
              <a:t>Second level</a:t>
            </a:r>
          </a:p>
          <a:p>
            <a:pPr marL="287338" lvl="2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</a:pPr>
            <a:r>
              <a:rPr lang="en-US"/>
              <a:t>Third level</a:t>
            </a:r>
          </a:p>
          <a:p>
            <a:pPr marL="693738" lvl="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</a:pPr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A8E2B-2B06-3049-8A99-94E0B3F72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2"/>
                </a:solidFill>
                <a:latin typeface="Trebuchet MS" panose="020B0703020202090204" pitchFamily="34" charset="0"/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41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37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800" spc="0" baseline="0">
          <a:solidFill>
            <a:schemeClr val="accent1"/>
          </a:solidFill>
          <a:latin typeface="Trebuchet MS" panose="020B0703020202090204" pitchFamily="34" charset="0"/>
          <a:ea typeface="+mj-ea"/>
          <a:cs typeface="Trebuchet MS" panose="020B0703020202090204" pitchFamily="34" charset="0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b="0" i="0" kern="1600" spc="-50" baseline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290513" indent="-17462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800" b="0" i="1" kern="1600" spc="-50" baseline="0" dirty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403225" indent="-2857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60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3pPr>
      <a:lvl4pPr marL="809625" indent="-2857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lang="en-US" sz="140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4pPr>
      <a:lvl5pPr marL="1376363" indent="-17462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pple Symbols" panose="02000000000000000000" pitchFamily="2" charset="-79"/>
        <a:buChar char="⎼"/>
        <a:tabLst/>
        <a:defRPr sz="1200" b="0" i="0" kern="1600" spc="-50" baseline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C90F0A-2AF0-4B58-9C39-A51DCCF5B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189634"/>
            <a:ext cx="11526982" cy="1001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450B7-7951-4640-90C7-0FA94020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509" y="1345334"/>
            <a:ext cx="11526982" cy="475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205582-C4C1-491C-AFBF-E3260E7CE4B6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9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  <p:sldLayoutId id="2147483935" r:id="rId19"/>
    <p:sldLayoutId id="2147483936" r:id="rId2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Trebuchet MS" panose="020B0603020202020204" pitchFamily="34" charset="0"/>
        <a:buChar char="−"/>
        <a:defRPr sz="1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Trebuchet MS" panose="020B0603020202020204" pitchFamily="34" charset="0"/>
        <a:buChar char="−"/>
        <a:defRPr sz="16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Trebuchet MS" panose="020B0603020202020204" pitchFamily="34" charset="0"/>
        <a:buChar char="−"/>
        <a:defRPr sz="14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Trebuchet MS" panose="020B0603020202020204" pitchFamily="34" charset="0"/>
        <a:buChar char="−"/>
        <a:defRPr sz="14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A9F8BB-B10B-726D-22DE-EF201D6D0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17153-D60D-CA17-63C8-738AB6912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4613-48CD-7BB6-2C22-27FEC9457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32822-E948-E185-CC14-EA1A1C3C38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23220-6DF3-3F54-81AB-CAE366C2A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48AD-283A-4BD2-BB1B-45A1189A8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  <p:sldLayoutId id="2147483954" r:id="rId16"/>
    <p:sldLayoutId id="2147483955" r:id="rId17"/>
    <p:sldLayoutId id="2147483956" r:id="rId18"/>
    <p:sldLayoutId id="2147483957" r:id="rId19"/>
    <p:sldLayoutId id="2147483958" r:id="rId20"/>
    <p:sldLayoutId id="2147483959" r:id="rId21"/>
    <p:sldLayoutId id="2147483960" r:id="rId22"/>
    <p:sldLayoutId id="2147483961" r:id="rId23"/>
    <p:sldLayoutId id="2147483962" r:id="rId24"/>
    <p:sldLayoutId id="2147483963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230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26" Type="http://schemas.openxmlformats.org/officeDocument/2006/relationships/image" Target="../media/image44.sv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4.sv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24" Type="http://schemas.openxmlformats.org/officeDocument/2006/relationships/image" Target="../media/image42.sv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svg"/><Relationship Id="rId19" Type="http://schemas.openxmlformats.org/officeDocument/2006/relationships/image" Target="../media/image37.pn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Relationship Id="rId22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9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9.xml"/><Relationship Id="rId4" Type="http://schemas.openxmlformats.org/officeDocument/2006/relationships/chart" Target="../charts/char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9.xml"/><Relationship Id="rId4" Type="http://schemas.openxmlformats.org/officeDocument/2006/relationships/chart" Target="../charts/char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9.xml"/><Relationship Id="rId4" Type="http://schemas.openxmlformats.org/officeDocument/2006/relationships/chart" Target="../charts/char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9.xml"/><Relationship Id="rId4" Type="http://schemas.openxmlformats.org/officeDocument/2006/relationships/chart" Target="../charts/char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9.xml"/><Relationship Id="rId4" Type="http://schemas.openxmlformats.org/officeDocument/2006/relationships/chart" Target="../charts/char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4213A7-D023-0F7C-5E83-6E4B499DBE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HDV</a:t>
            </a:r>
          </a:p>
          <a:p>
            <a:r>
              <a:rPr lang="en-US" dirty="0"/>
              <a:t>Where do we go with double reflex testing 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9F776-CBFB-6587-ABE8-8BB6AFA45C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Robert Gish MD</a:t>
            </a:r>
          </a:p>
          <a:p>
            <a:pPr marL="0" indent="0">
              <a:buNone/>
            </a:pPr>
            <a:r>
              <a:rPr lang="en-US" dirty="0"/>
              <a:t>Medical director of Hepatitis B Foundation </a:t>
            </a:r>
          </a:p>
        </p:txBody>
      </p:sp>
    </p:spTree>
    <p:extLst>
      <p:ext uri="{BB962C8B-B14F-4D97-AF65-F5344CB8AC3E}">
        <p14:creationId xmlns:p14="http://schemas.microsoft.com/office/powerpoint/2010/main" val="118715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C0470-DFA7-3A38-E385-E3CEFB704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 : robertgish.com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19D674-8A60-4574-F2BF-C88BC5CC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A09E-D67E-864E-8466-C38E88600C4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75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49E0-3625-F13B-75B8-FC2BB274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success of HDV reflex testing has been shown in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NYC</a:t>
            </a:r>
            <a:br>
              <a:rPr lang="en-US" dirty="0"/>
            </a:br>
            <a:r>
              <a:rPr lang="en-US" dirty="0"/>
              <a:t>Spain </a:t>
            </a:r>
            <a:br>
              <a:rPr lang="en-US" dirty="0"/>
            </a:br>
            <a:r>
              <a:rPr lang="en-US" dirty="0"/>
              <a:t>England </a:t>
            </a:r>
            <a:br>
              <a:rPr lang="en-US" dirty="0"/>
            </a:br>
            <a:r>
              <a:rPr lang="en-US" dirty="0"/>
              <a:t>France </a:t>
            </a:r>
            <a:br>
              <a:rPr lang="en-US" dirty="0"/>
            </a:br>
            <a:r>
              <a:rPr lang="en-US" dirty="0"/>
              <a:t>…………..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F048CA-9D22-6A27-2914-C41AAB873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A09E-D67E-864E-8466-C38E88600C4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10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4620B-E925-9AD4-3F5E-29B25D2E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8" y="134791"/>
            <a:ext cx="11878887" cy="489857"/>
          </a:xfrm>
        </p:spPr>
        <p:txBody>
          <a:bodyPr/>
          <a:lstStyle/>
          <a:p>
            <a:r>
              <a:rPr lang="en-US" sz="3200" dirty="0">
                <a:solidFill>
                  <a:srgbClr val="F18A00"/>
                </a:solidFill>
              </a:rPr>
              <a:t>RECOMMENDATIONS AND RATIONALE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tx1"/>
                </a:solidFill>
              </a:rPr>
              <a:t>– HDV testing - Who to test?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30ECC-D4E0-DAB7-ED37-D330777F9AD4}"/>
              </a:ext>
            </a:extLst>
          </p:cNvPr>
          <p:cNvSpPr txBox="1"/>
          <p:nvPr/>
        </p:nvSpPr>
        <p:spPr>
          <a:xfrm>
            <a:off x="332509" y="1320822"/>
            <a:ext cx="5245331" cy="2185214"/>
          </a:xfrm>
          <a:prstGeom prst="rect">
            <a:avLst/>
          </a:prstGeom>
          <a:solidFill>
            <a:srgbClr val="F18A00">
              <a:alpha val="9804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  <a:t>Universal testing approach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Serological testing for anti-HDV antibodies may be performed </a:t>
            </a: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for all individuals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who are HBsAg positive, as the preferred approach to scale up access to HDV diagnosis and linkage to care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  <a:t>(conditional recommendation, very-low-certainty evidence)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F952A-2EE4-2C3C-5A42-DD27FA3DA2ED}"/>
              </a:ext>
            </a:extLst>
          </p:cNvPr>
          <p:cNvSpPr txBox="1"/>
          <p:nvPr/>
        </p:nvSpPr>
        <p:spPr>
          <a:xfrm>
            <a:off x="6118125" y="1394092"/>
            <a:ext cx="5741366" cy="5262979"/>
          </a:xfrm>
          <a:prstGeom prst="rect">
            <a:avLst/>
          </a:prstGeom>
          <a:solidFill>
            <a:srgbClr val="F18A00">
              <a:alpha val="9804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  <a:t>Priority population testing approach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In settings in which a universal anti-HDV antibody testing approach is not feasible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because laboratory capacity or other resources are limited,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testing for anti-HDV may be given </a:t>
            </a: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priority in specific populations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of HBsAg-positive individuals: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people born in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HDV-endemic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countries, regions and areas;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people with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advanced liver disease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, those receiving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hepB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treatment; and those with features suggesting HDV infection (such as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</a:rPr>
              <a:t>low HBV DNA with high ALT levels)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people considered to have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increased risk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of HDV infection (haemodialysis recipients, people living with HCV or HIV, people who inject drugs, sex workers and men who have sex with men).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(conditional recommendation, very-low-certainty evidence)</a:t>
            </a:r>
            <a:endParaRPr kumimoji="0" lang="en-GB" sz="1500" b="0" i="1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06D26B-52C4-259E-C3A3-370E498EBC81}"/>
              </a:ext>
            </a:extLst>
          </p:cNvPr>
          <p:cNvSpPr txBox="1"/>
          <p:nvPr/>
        </p:nvSpPr>
        <p:spPr>
          <a:xfrm>
            <a:off x="3050771" y="721458"/>
            <a:ext cx="6101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  <a:t>New recommendations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705ACF-1261-F49E-A171-0DAB14EA1A53}"/>
              </a:ext>
            </a:extLst>
          </p:cNvPr>
          <p:cNvSpPr txBox="1"/>
          <p:nvPr/>
        </p:nvSpPr>
        <p:spPr>
          <a:xfrm>
            <a:off x="166258" y="3671716"/>
            <a:ext cx="5741366" cy="3133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A00"/>
              </a:buClr>
              <a:buSzPct val="110000"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18A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Narrative review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A00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studies directly evaluated impact and cost-effectiveness of different anti-HDV testing approaches.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A00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Observational studies from high income settings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show poor testing uptake and case-finding based on risk-based approach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and marked increase with laboratory-based universal anti-HDV testing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A00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Effective case-finding crucial to implement preventative interventions 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eg. enhanced HCC surveillance, and access new treatment options</a:t>
            </a:r>
          </a:p>
        </p:txBody>
      </p:sp>
    </p:spTree>
    <p:extLst>
      <p:ext uri="{BB962C8B-B14F-4D97-AF65-F5344CB8AC3E}">
        <p14:creationId xmlns:p14="http://schemas.microsoft.com/office/powerpoint/2010/main" val="96036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4620B-E925-9AD4-3F5E-29B25D2E4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F18A00"/>
                </a:solidFill>
              </a:rPr>
              <a:t>RECOMMENDATIONS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tx1"/>
                </a:solidFill>
              </a:rPr>
              <a:t>– HDV testing    How to test?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30ECC-D4E0-DAB7-ED37-D330777F9AD4}"/>
              </a:ext>
            </a:extLst>
          </p:cNvPr>
          <p:cNvSpPr txBox="1"/>
          <p:nvPr/>
        </p:nvSpPr>
        <p:spPr>
          <a:xfrm>
            <a:off x="448893" y="1470449"/>
            <a:ext cx="6111465" cy="2539157"/>
          </a:xfrm>
          <a:prstGeom prst="rect">
            <a:avLst/>
          </a:prstGeom>
          <a:solidFill>
            <a:srgbClr val="F18A00">
              <a:alpha val="9804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Diagnostic pathway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People with CHB (HBsAg positive) may be diagnosed with hepatitis D by using a serological assay to detect total anti-HDV followed by an NAT to detect HDV RNA and active (viraemic) infection among those who are anti-HDV positive.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Assays should meet minimum quality, safety and performance standards.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  <a:t>(conditional recommendation, low-certainty evidence)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F952A-2EE4-2C3C-5A42-DD27FA3DA2ED}"/>
              </a:ext>
            </a:extLst>
          </p:cNvPr>
          <p:cNvSpPr txBox="1"/>
          <p:nvPr/>
        </p:nvSpPr>
        <p:spPr>
          <a:xfrm>
            <a:off x="457200" y="4170065"/>
            <a:ext cx="6525491" cy="1908215"/>
          </a:xfrm>
          <a:prstGeom prst="rect">
            <a:avLst/>
          </a:prstGeom>
          <a:solidFill>
            <a:srgbClr val="F18A00">
              <a:alpha val="9804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  <a:t>Reflex testing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Reflex testing for anti-HDV antibody testing following a positive HBsAg test result and also for HDV RNA testing (where available) following a positive anti-HDV antibody test result, may be used as an additional strategy to promote diagnosis.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(conditional recommendation, low-certainty evidence)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test&#10;&#10;Description automatically generated with medium confidence">
            <a:extLst>
              <a:ext uri="{FF2B5EF4-FFF2-40B4-BE49-F238E27FC236}">
                <a16:creationId xmlns:a16="http://schemas.microsoft.com/office/drawing/2014/main" id="{A0C5B1EA-1F44-B48F-2094-CE522CEC7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983" y="1172807"/>
            <a:ext cx="5087820" cy="27814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FE9729-AD82-BF57-5073-02E8C177093C}"/>
              </a:ext>
            </a:extLst>
          </p:cNvPr>
          <p:cNvSpPr txBox="1"/>
          <p:nvPr/>
        </p:nvSpPr>
        <p:spPr>
          <a:xfrm>
            <a:off x="7065816" y="4438199"/>
            <a:ext cx="5087820" cy="19690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F18A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Systematic review of reflex testing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828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 studies of reflex anti-HDV Ab testing  (3 had non-reflex comparator arm) in those HBsAg positive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828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18A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Increased uptake of serology testing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97% (95% CI: 92–100%) vs. 45% (95% CI: 0.3–98%) vs. non-reflex testing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828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18A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high uptake of 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18A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reflex HDV RNA 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those anti-HDV positive - 98% (95% CI: 77–100%) in 8 studies.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2A043B-6384-7694-A45A-6E8A2EC53EB0}"/>
              </a:ext>
            </a:extLst>
          </p:cNvPr>
          <p:cNvSpPr txBox="1">
            <a:spLocks/>
          </p:cNvSpPr>
          <p:nvPr/>
        </p:nvSpPr>
        <p:spPr>
          <a:xfrm>
            <a:off x="9576261" y="2477191"/>
            <a:ext cx="2600081" cy="177890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Available commercial anti-HDV and molecular PCR assays have good diagnostic accuracy and correlate well with one another.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20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limitation is lack of established gold standard assays and of an RDT for anti-HDV antibody.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5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607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rrow: Up 28">
            <a:extLst>
              <a:ext uri="{FF2B5EF4-FFF2-40B4-BE49-F238E27FC236}">
                <a16:creationId xmlns:a16="http://schemas.microsoft.com/office/drawing/2014/main" id="{CD4A1312-0119-444B-92B0-E8F6C94B354D}"/>
              </a:ext>
            </a:extLst>
          </p:cNvPr>
          <p:cNvSpPr/>
          <p:nvPr/>
        </p:nvSpPr>
        <p:spPr>
          <a:xfrm>
            <a:off x="10143332" y="4057538"/>
            <a:ext cx="936702" cy="452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A31E3-E9A6-48C8-8577-77E2C927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There are Unmet Needs Across the HDV Care Cascade</a:t>
            </a:r>
            <a:endParaRPr lang="en-GB" sz="3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BD3349-BA1A-4306-BA33-5282E8B048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Stockdale AJ, et al. J Hepatol 2020;73:523-3; </a:t>
            </a:r>
            <a:r>
              <a:rPr lang="en-US" noProof="0" dirty="0"/>
              <a:t>Miao Z, et al. J Infect Dis </a:t>
            </a:r>
            <a:r>
              <a:rPr lang="en-US" noProof="0"/>
              <a:t>2020;221:1677-87;</a:t>
            </a:r>
            <a:br>
              <a:rPr lang="en-US" noProof="0"/>
            </a:br>
            <a:r>
              <a:rPr lang="en-US" altLang="zh-CN"/>
              <a:t>Shah </a:t>
            </a:r>
            <a:r>
              <a:rPr lang="en-US" altLang="zh-CN" dirty="0"/>
              <a:t>P A, et al. Gastroenterol Rep 2019;7:396-402.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364C8A-E429-45EA-8C1D-95FAAAC183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HDV: hepatitis D virus; HBsAg: hepatitis B surface antigen.</a:t>
            </a:r>
            <a:endParaRPr lang="en-GB" dirty="0"/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8488A031-FA7C-463F-99EC-7671D477CA98}"/>
              </a:ext>
            </a:extLst>
          </p:cNvPr>
          <p:cNvGraphicFramePr/>
          <p:nvPr/>
        </p:nvGraphicFramePr>
        <p:xfrm>
          <a:off x="332509" y="1416205"/>
          <a:ext cx="11526982" cy="255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86825992-F94C-4D16-AFE1-A3EBF2D53C73}"/>
              </a:ext>
            </a:extLst>
          </p:cNvPr>
          <p:cNvSpPr/>
          <p:nvPr/>
        </p:nvSpPr>
        <p:spPr>
          <a:xfrm>
            <a:off x="535385" y="4367390"/>
            <a:ext cx="2160000" cy="18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Lack of robust data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Number with HDV unknown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151FF1-46EA-4685-8628-9789FEBF80EB}"/>
              </a:ext>
            </a:extLst>
          </p:cNvPr>
          <p:cNvSpPr/>
          <p:nvPr/>
        </p:nvSpPr>
        <p:spPr>
          <a:xfrm>
            <a:off x="2784459" y="4367390"/>
            <a:ext cx="2160000" cy="18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Test availability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Standardized screening tests required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61F37C-DEAF-4587-92FD-C2CE05608D5E}"/>
              </a:ext>
            </a:extLst>
          </p:cNvPr>
          <p:cNvSpPr/>
          <p:nvPr/>
        </p:nvSpPr>
        <p:spPr>
          <a:xfrm>
            <a:off x="5033533" y="4367390"/>
            <a:ext cx="2160000" cy="18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Protocol for testing HDV in HBsAg-positive patients required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DC703C-AC2A-4AD6-9450-13997C4820A1}"/>
              </a:ext>
            </a:extLst>
          </p:cNvPr>
          <p:cNvSpPr/>
          <p:nvPr/>
        </p:nvSpPr>
        <p:spPr>
          <a:xfrm>
            <a:off x="7282607" y="4367390"/>
            <a:ext cx="2160000" cy="18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Need for surveillance protocols to detect rapid disease progression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B40C7D-A46F-4A6A-9B7D-852CC0F1F084}"/>
              </a:ext>
            </a:extLst>
          </p:cNvPr>
          <p:cNvSpPr/>
          <p:nvPr/>
        </p:nvSpPr>
        <p:spPr>
          <a:xfrm>
            <a:off x="9531683" y="4367390"/>
            <a:ext cx="2160000" cy="18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Lack of specific treatment options until recently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Need for clarity on which stage of disease to treat patients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B3E86BB9-F88F-4F21-AD07-CCB4617D4689}"/>
              </a:ext>
            </a:extLst>
          </p:cNvPr>
          <p:cNvSpPr/>
          <p:nvPr/>
        </p:nvSpPr>
        <p:spPr>
          <a:xfrm>
            <a:off x="1147034" y="4057538"/>
            <a:ext cx="936702" cy="452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850D335E-92E0-4E22-A21B-A26C5C7BCF6B}"/>
              </a:ext>
            </a:extLst>
          </p:cNvPr>
          <p:cNvSpPr/>
          <p:nvPr/>
        </p:nvSpPr>
        <p:spPr>
          <a:xfrm>
            <a:off x="3396108" y="4057538"/>
            <a:ext cx="936702" cy="452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Arrow: Up 26">
            <a:extLst>
              <a:ext uri="{FF2B5EF4-FFF2-40B4-BE49-F238E27FC236}">
                <a16:creationId xmlns:a16="http://schemas.microsoft.com/office/drawing/2014/main" id="{37739BEE-9A0C-44B0-94ED-52184F1965B0}"/>
              </a:ext>
            </a:extLst>
          </p:cNvPr>
          <p:cNvSpPr/>
          <p:nvPr/>
        </p:nvSpPr>
        <p:spPr>
          <a:xfrm>
            <a:off x="5645182" y="4057538"/>
            <a:ext cx="936702" cy="452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5BFD9D97-A587-44C8-85BC-72A87C2C4687}"/>
              </a:ext>
            </a:extLst>
          </p:cNvPr>
          <p:cNvSpPr/>
          <p:nvPr/>
        </p:nvSpPr>
        <p:spPr>
          <a:xfrm>
            <a:off x="7894256" y="4057538"/>
            <a:ext cx="936702" cy="452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5E33E7-91A8-4902-B954-5B832CC4FFCF}"/>
              </a:ext>
            </a:extLst>
          </p:cNvPr>
          <p:cNvSpPr txBox="1"/>
          <p:nvPr/>
        </p:nvSpPr>
        <p:spPr>
          <a:xfrm>
            <a:off x="648315" y="2063121"/>
            <a:ext cx="193413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t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Infected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307FE8F-F924-498D-8880-031C16691F8E}"/>
              </a:ext>
            </a:extLst>
          </p:cNvPr>
          <p:cNvSpPr txBox="1"/>
          <p:nvPr/>
        </p:nvSpPr>
        <p:spPr>
          <a:xfrm>
            <a:off x="2909421" y="2475527"/>
            <a:ext cx="193413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t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Screened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4843005-E58B-417A-A760-8741822E699B}"/>
              </a:ext>
            </a:extLst>
          </p:cNvPr>
          <p:cNvSpPr txBox="1"/>
          <p:nvPr/>
        </p:nvSpPr>
        <p:spPr>
          <a:xfrm>
            <a:off x="5146463" y="2887933"/>
            <a:ext cx="193413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t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Diagnosed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CCCF99-93C1-468F-9608-B845DD7499E8}"/>
              </a:ext>
            </a:extLst>
          </p:cNvPr>
          <p:cNvSpPr txBox="1"/>
          <p:nvPr/>
        </p:nvSpPr>
        <p:spPr>
          <a:xfrm>
            <a:off x="9644613" y="3712743"/>
            <a:ext cx="1934139" cy="276999"/>
          </a:xfrm>
          <a:prstGeom prst="rect">
            <a:avLst/>
          </a:prstGeom>
          <a:solidFill>
            <a:schemeClr val="bg1"/>
          </a:solidFill>
          <a:ln>
            <a:solidFill>
              <a:srgbClr val="003300"/>
            </a:solidFill>
          </a:ln>
        </p:spPr>
        <p:txBody>
          <a:bodyPr wrap="square" t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Treated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1AB685-17CE-4F7E-9124-3D93597A58D4}"/>
              </a:ext>
            </a:extLst>
          </p:cNvPr>
          <p:cNvSpPr txBox="1"/>
          <p:nvPr/>
        </p:nvSpPr>
        <p:spPr>
          <a:xfrm>
            <a:off x="7405730" y="3300339"/>
            <a:ext cx="193413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wrap="square" t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Managed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2188A2BB-B60B-4579-8BEB-1FCAC4B39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302380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63E47EE-996E-4BB9-9BF1-EC39DAA40F52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5030754" y="1191491"/>
          <a:ext cx="6632575" cy="544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47CBC62A-F763-4978-8E94-B2995660DD9F}"/>
              </a:ext>
            </a:extLst>
          </p:cNvPr>
          <p:cNvGraphicFramePr/>
          <p:nvPr/>
        </p:nvGraphicFramePr>
        <p:xfrm>
          <a:off x="223054" y="1839593"/>
          <a:ext cx="4917156" cy="3826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7D19F6B-19A3-40B9-B38C-0091C7CD6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HDV Screening Occurs Inconsistently in HBV Patients Despite the Known Risk of Co-infection/Superinfection</a:t>
            </a:r>
            <a:endParaRPr lang="en-GB" sz="32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6324D6C-6376-46AC-B9D8-D62002071D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CHB: chronic hepatitis B virus; HBsAg: hepatitis B surface antigen; HBV: hepatitis B virus; </a:t>
            </a:r>
            <a:br>
              <a:rPr lang="en-US" dirty="0"/>
            </a:br>
            <a:r>
              <a:rPr lang="en-US" dirty="0"/>
              <a:t>HDV: hepatitis D virus; HIV: human immunodeficiency virus.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A3B82D-4EE4-47C5-8B72-7D34C5666161}"/>
              </a:ext>
            </a:extLst>
          </p:cNvPr>
          <p:cNvSpPr txBox="1"/>
          <p:nvPr/>
        </p:nvSpPr>
        <p:spPr>
          <a:xfrm>
            <a:off x="649845" y="3753051"/>
            <a:ext cx="3954118" cy="665162"/>
          </a:xfrm>
          <a:prstGeom prst="rect">
            <a:avLst/>
          </a:prstGeom>
          <a:noFill/>
          <a:ln w="19050">
            <a:noFill/>
          </a:ln>
        </p:spPr>
        <p:txBody>
          <a:bodyPr wrap="square" lIns="18000" tIns="18000" rIns="18000" bIns="1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4.5-13% of HBV carriers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are co-infected with HDV</a:t>
            </a:r>
            <a:r>
              <a: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1,2</a:t>
            </a:r>
            <a:endParaRPr kumimoji="0" lang="en-GB" sz="1400" b="1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4C9CC084-EAEF-4718-809A-872FBA96F2B4}"/>
              </a:ext>
            </a:extLst>
          </p:cNvPr>
          <p:cNvSpPr txBox="1">
            <a:spLocks/>
          </p:cNvSpPr>
          <p:nvPr/>
        </p:nvSpPr>
        <p:spPr>
          <a:xfrm>
            <a:off x="332508" y="6163555"/>
            <a:ext cx="5763491" cy="452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Trebuchet MS" panose="020B0603020202020204" pitchFamily="34" charset="0"/>
              <a:buChar char="−"/>
              <a:defRPr sz="180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Trebuchet MS" panose="020B0603020202020204" pitchFamily="34" charset="0"/>
              <a:buChar char="−"/>
              <a:defRPr sz="160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Trebuchet MS" panose="020B0603020202020204" pitchFamily="34" charset="0"/>
              <a:buChar char="−"/>
              <a:defRPr sz="140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Trebuchet MS" panose="020B0603020202020204" pitchFamily="34" charset="0"/>
              <a:buChar char="−"/>
              <a:defRPr sz="140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Miao Z, et al. J Infect Dis 2020;221:1677-87; 2. Stockdale AJ, et al. J Hepatol 2020;73:523-3;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2305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3. Safaie P, et al. Virus Res 2018;250:114-7; 4. Kushner T, et al. J Hepatol 2015;63:586-92;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5. Bouzidi KE, et al. J Clin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Virol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2015;66:33-7.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24C2D91-F7E0-4CD6-B301-FEEF2FA69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2884635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8DB2B7-0BC5-448A-B0EC-5EF4A2FF833D}"/>
              </a:ext>
            </a:extLst>
          </p:cNvPr>
          <p:cNvSpPr txBox="1"/>
          <p:nvPr/>
        </p:nvSpPr>
        <p:spPr>
          <a:xfrm>
            <a:off x="577515" y="6475457"/>
            <a:ext cx="10192130" cy="2769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rPr>
              <a:t>*72 patients had complete information on chart review and were included in the analyses; </a:t>
            </a:r>
            <a:r>
              <a:rPr kumimoji="0" lang="en-US" sz="9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rPr>
              <a:t>†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rPr>
              <a:t>Ascites, esophageal varices, hepatic encephalopathy.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rPr>
              <a:t>Nathani R, et al. EASL 2022. Poster #THU392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C492D9E-68ED-40C7-AA49-DBF631706B48}"/>
              </a:ext>
            </a:extLst>
          </p:cNvPr>
          <p:cNvSpPr txBox="1">
            <a:spLocks/>
          </p:cNvSpPr>
          <p:nvPr/>
        </p:nvSpPr>
        <p:spPr>
          <a:xfrm>
            <a:off x="334963" y="1430427"/>
            <a:ext cx="11449361" cy="536538"/>
          </a:xfrm>
          <a:prstGeom prst="rect">
            <a:avLst/>
          </a:prstGeom>
          <a:solidFill>
            <a:srgbClr val="20366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  <a:defRPr lang="en-US" sz="1800" b="0" i="1" kern="1600" spc="-5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2873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6937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Retrospective analysis evaluating screening patterns, patient characteristics </a:t>
            </a:r>
            <a:b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</a:br>
            <a: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and outcomes in HDV from January 2016 to October 2021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9F0A171-0DA9-43AC-BC4A-9985C1E42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  <p:pic>
        <p:nvPicPr>
          <p:cNvPr id="21" name="Picture 20" descr="The United States flag image - country flags">
            <a:extLst>
              <a:ext uri="{FF2B5EF4-FFF2-40B4-BE49-F238E27FC236}">
                <a16:creationId xmlns:a16="http://schemas.microsoft.com/office/drawing/2014/main" id="{7C4B54FC-C496-37F7-AC8B-C2120EC7D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611" y="85685"/>
            <a:ext cx="876893" cy="87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053B4E-C37E-F281-DF13-F0AA9A0EA183}"/>
              </a:ext>
            </a:extLst>
          </p:cNvPr>
          <p:cNvSpPr txBox="1"/>
          <p:nvPr/>
        </p:nvSpPr>
        <p:spPr>
          <a:xfrm>
            <a:off x="334963" y="2076577"/>
            <a:ext cx="4630737" cy="307777"/>
          </a:xfrm>
          <a:prstGeom prst="rect">
            <a:avLst/>
          </a:prstGeom>
          <a:solidFill>
            <a:srgbClr val="C50E3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Screening Patterns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CDD3BC-C825-9964-6B2A-B8726C16FABA}"/>
              </a:ext>
            </a:extLst>
          </p:cNvPr>
          <p:cNvSpPr txBox="1"/>
          <p:nvPr/>
        </p:nvSpPr>
        <p:spPr>
          <a:xfrm>
            <a:off x="5196840" y="2076577"/>
            <a:ext cx="2678465" cy="307777"/>
          </a:xfrm>
          <a:prstGeom prst="rect">
            <a:avLst/>
          </a:prstGeom>
          <a:solidFill>
            <a:srgbClr val="C50E3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Anti-HDV+ Individuals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C4FDF91C-1A4D-517D-4757-4F1D2F335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366501" cy="29149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A09E-D67E-864E-8466-C38E88600C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0E94594-D662-91B8-4AAA-EF41CC1ABDB2}"/>
              </a:ext>
            </a:extLst>
          </p:cNvPr>
          <p:cNvGrpSpPr/>
          <p:nvPr/>
        </p:nvGrpSpPr>
        <p:grpSpPr>
          <a:xfrm>
            <a:off x="627568" y="2540066"/>
            <a:ext cx="4338132" cy="2839985"/>
            <a:chOff x="456767" y="2478881"/>
            <a:chExt cx="3056316" cy="224055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C565BC87-5FDD-823B-0592-CFB61DB8FEFD}"/>
                </a:ext>
              </a:extLst>
            </p:cNvPr>
            <p:cNvSpPr/>
            <p:nvPr/>
          </p:nvSpPr>
          <p:spPr>
            <a:xfrm>
              <a:off x="1012266" y="2478881"/>
              <a:ext cx="1296000" cy="52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11,110 individuals</a:t>
              </a:r>
              <a:b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</a:b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with CHB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7290DD1E-F440-A808-98E8-1EB781C78873}"/>
                </a:ext>
              </a:extLst>
            </p:cNvPr>
            <p:cNvSpPr/>
            <p:nvPr/>
          </p:nvSpPr>
          <p:spPr>
            <a:xfrm>
              <a:off x="1701423" y="3330358"/>
              <a:ext cx="1188000" cy="525600"/>
            </a:xfrm>
            <a:prstGeom prst="roundRect">
              <a:avLst/>
            </a:prstGeom>
            <a:solidFill>
              <a:srgbClr val="C50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 screening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n=1,390 (13%)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07F0DFFA-549A-3888-94EA-0CEE6135719D}"/>
                </a:ext>
              </a:extLst>
            </p:cNvPr>
            <p:cNvSpPr/>
            <p:nvPr/>
          </p:nvSpPr>
          <p:spPr>
            <a:xfrm>
              <a:off x="1089723" y="4188524"/>
              <a:ext cx="1188000" cy="525600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Anti-HDV−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n=1,302 (94%)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51565CDF-74BF-E8D5-562A-6EB40176D077}"/>
                </a:ext>
              </a:extLst>
            </p:cNvPr>
            <p:cNvSpPr/>
            <p:nvPr/>
          </p:nvSpPr>
          <p:spPr>
            <a:xfrm>
              <a:off x="456767" y="3330358"/>
              <a:ext cx="1188000" cy="525600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No HDV screening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n=9,720 (87%)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2E35A9B-B0AD-0139-0759-05F57E10F972}"/>
                </a:ext>
              </a:extLst>
            </p:cNvPr>
            <p:cNvGrpSpPr/>
            <p:nvPr/>
          </p:nvGrpSpPr>
          <p:grpSpPr>
            <a:xfrm>
              <a:off x="1050768" y="3004480"/>
              <a:ext cx="1244655" cy="325878"/>
              <a:chOff x="1050768" y="3004480"/>
              <a:chExt cx="1244655" cy="325878"/>
            </a:xfrm>
          </p:grpSpPr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3A340B95-9D5E-48A6-9C72-50B5FE44BCF9}"/>
                  </a:ext>
                </a:extLst>
              </p:cNvPr>
              <p:cNvCxnSpPr>
                <a:cxnSpLocks/>
                <a:stCxn id="25" idx="2"/>
                <a:endCxn id="26" idx="0"/>
              </p:cNvCxnSpPr>
              <p:nvPr/>
            </p:nvCxnSpPr>
            <p:spPr>
              <a:xfrm rot="16200000" flipH="1">
                <a:off x="1814906" y="2849840"/>
                <a:ext cx="325877" cy="635157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61B3C0DA-2A55-2BC7-20E0-74737F69F9C9}"/>
                  </a:ext>
                </a:extLst>
              </p:cNvPr>
              <p:cNvCxnSpPr>
                <a:cxnSpLocks/>
                <a:stCxn id="25" idx="2"/>
                <a:endCxn id="28" idx="0"/>
              </p:cNvCxnSpPr>
              <p:nvPr/>
            </p:nvCxnSpPr>
            <p:spPr>
              <a:xfrm rot="5400000">
                <a:off x="1192579" y="2862670"/>
                <a:ext cx="325877" cy="60949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EAF4BE8F-5FB2-484C-161B-3A24CB1EF16A}"/>
                </a:ext>
              </a:extLst>
            </p:cNvPr>
            <p:cNvSpPr/>
            <p:nvPr/>
          </p:nvSpPr>
          <p:spPr>
            <a:xfrm>
              <a:off x="2325083" y="4193840"/>
              <a:ext cx="1188000" cy="525600"/>
            </a:xfrm>
            <a:prstGeom prst="roundRect">
              <a:avLst/>
            </a:prstGeom>
            <a:solidFill>
              <a:srgbClr val="8DC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Anti-HDV+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n=88 (6%)*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3825324-D5D7-1B20-CF92-263C07AFC408}"/>
                </a:ext>
              </a:extLst>
            </p:cNvPr>
            <p:cNvGrpSpPr/>
            <p:nvPr/>
          </p:nvGrpSpPr>
          <p:grpSpPr>
            <a:xfrm>
              <a:off x="1681062" y="3858464"/>
              <a:ext cx="1228723" cy="325878"/>
              <a:chOff x="1050768" y="3004480"/>
              <a:chExt cx="1228723" cy="325878"/>
            </a:xfrm>
          </p:grpSpPr>
          <p:cxnSp>
            <p:nvCxnSpPr>
              <p:cNvPr id="32" name="Connector: Elbow 31">
                <a:extLst>
                  <a:ext uri="{FF2B5EF4-FFF2-40B4-BE49-F238E27FC236}">
                    <a16:creationId xmlns:a16="http://schemas.microsoft.com/office/drawing/2014/main" id="{97889BF0-8C84-D3E3-C96B-EB52A700937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06940" y="2857806"/>
                <a:ext cx="325877" cy="619225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95D685B5-C66A-6C43-0FD0-01CD850CDC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92579" y="2862670"/>
                <a:ext cx="325877" cy="60949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5B54833A-A0E1-CE53-0939-3FBD3A0EF0FD}"/>
              </a:ext>
            </a:extLst>
          </p:cNvPr>
          <p:cNvGraphicFramePr>
            <a:graphicFrameLocks noGrp="1"/>
          </p:cNvGraphicFramePr>
          <p:nvPr/>
        </p:nvGraphicFramePr>
        <p:xfrm>
          <a:off x="5196840" y="2577485"/>
          <a:ext cx="2678465" cy="280256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91360">
                  <a:extLst>
                    <a:ext uri="{9D8B030D-6E8A-4147-A177-3AD203B41FA5}">
                      <a16:colId xmlns:a16="http://schemas.microsoft.com/office/drawing/2014/main" val="2407249486"/>
                    </a:ext>
                  </a:extLst>
                </a:gridCol>
                <a:gridCol w="687105">
                  <a:extLst>
                    <a:ext uri="{9D8B030D-6E8A-4147-A177-3AD203B41FA5}">
                      <a16:colId xmlns:a16="http://schemas.microsoft.com/office/drawing/2014/main" val="2162875177"/>
                    </a:ext>
                  </a:extLst>
                </a:gridCol>
              </a:tblGrid>
              <a:tr h="453618">
                <a:tc>
                  <a:txBody>
                    <a:bodyPr/>
                    <a:lstStyle/>
                    <a:p>
                      <a:r>
                        <a:rPr lang="en-US" sz="1050">
                          <a:solidFill>
                            <a:srgbClr val="C50E3C"/>
                          </a:solidFill>
                          <a:latin typeface="Trebuchet MS" panose="020B0603020202020204" pitchFamily="34" charset="0"/>
                        </a:rPr>
                        <a:t>Characteristics at Time of Anti-HDV Testing</a:t>
                      </a:r>
                    </a:p>
                  </a:txBody>
                  <a:tcPr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n=72</a:t>
                      </a:r>
                    </a:p>
                  </a:txBody>
                  <a:tcPr marT="18000" marB="1800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79918"/>
                  </a:ext>
                </a:extLst>
              </a:tr>
              <a:tr h="335564">
                <a:tc>
                  <a:txBody>
                    <a:bodyPr/>
                    <a:lstStyle/>
                    <a:p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Age at diagnosis, mean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aseline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48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267338597"/>
                  </a:ext>
                </a:extLst>
              </a:tr>
              <a:tr h="335564">
                <a:tc>
                  <a:txBody>
                    <a:bodyPr/>
                    <a:lstStyle/>
                    <a:p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Male, n (%)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aseline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45 (63)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590812092"/>
                  </a:ext>
                </a:extLst>
              </a:tr>
              <a:tr h="335564">
                <a:tc>
                  <a:txBody>
                    <a:bodyPr/>
                    <a:lstStyle/>
                    <a:p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Cirrhosis, n (%)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aseline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40 (56)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117791655"/>
                  </a:ext>
                </a:extLst>
              </a:tr>
              <a:tr h="33556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Comorbidities, %</a:t>
                      </a:r>
                    </a:p>
                  </a:txBody>
                  <a:tcPr marT="18000" marB="18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>
                        <a:solidFill>
                          <a:srgbClr val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514491298"/>
                  </a:ext>
                </a:extLst>
              </a:tr>
              <a:tr h="335564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HCV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11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732069814"/>
                  </a:ext>
                </a:extLst>
              </a:tr>
              <a:tr h="335564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HIV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8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648905247"/>
                  </a:ext>
                </a:extLst>
              </a:tr>
              <a:tr h="335564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NAFLD</a:t>
                      </a:r>
                    </a:p>
                  </a:txBody>
                  <a:tcPr marT="18000" marB="1800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7</a:t>
                      </a:r>
                    </a:p>
                  </a:txBody>
                  <a:tcPr marT="18000" marB="1800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352441"/>
                  </a:ext>
                </a:extLst>
              </a:tr>
            </a:tbl>
          </a:graphicData>
        </a:graphic>
      </p:graphicFrame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6E65E78-3691-E835-AEB0-74BF18FA8658}"/>
              </a:ext>
            </a:extLst>
          </p:cNvPr>
          <p:cNvSpPr txBox="1">
            <a:spLocks/>
          </p:cNvSpPr>
          <p:nvPr/>
        </p:nvSpPr>
        <p:spPr>
          <a:xfrm>
            <a:off x="609600" y="153988"/>
            <a:ext cx="10972800" cy="3032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9051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800" b="0" i="1" kern="1600" spc="-50" baseline="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4032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8096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600" cap="none" spc="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Mount Sinai Hospital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4D30C4-184A-E1AC-6FF9-94893AC9F1D2}"/>
              </a:ext>
            </a:extLst>
          </p:cNvPr>
          <p:cNvSpPr txBox="1"/>
          <p:nvPr/>
        </p:nvSpPr>
        <p:spPr>
          <a:xfrm>
            <a:off x="8106445" y="2076577"/>
            <a:ext cx="3668353" cy="307777"/>
          </a:xfrm>
          <a:prstGeom prst="rect">
            <a:avLst/>
          </a:prstGeom>
          <a:solidFill>
            <a:srgbClr val="C50E3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Liver-Related Events (2016–2021)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86F152-E9FE-F53A-6183-558F7B6E16EC}"/>
              </a:ext>
            </a:extLst>
          </p:cNvPr>
          <p:cNvGrpSpPr/>
          <p:nvPr/>
        </p:nvGrpSpPr>
        <p:grpSpPr>
          <a:xfrm>
            <a:off x="8106445" y="2393169"/>
            <a:ext cx="3719619" cy="3445335"/>
            <a:chOff x="8106445" y="2362189"/>
            <a:chExt cx="3719619" cy="3445335"/>
          </a:xfrm>
        </p:grpSpPr>
        <p:graphicFrame>
          <p:nvGraphicFramePr>
            <p:cNvPr id="39" name="Chart 38">
              <a:extLst>
                <a:ext uri="{FF2B5EF4-FFF2-40B4-BE49-F238E27FC236}">
                  <a16:creationId xmlns:a16="http://schemas.microsoft.com/office/drawing/2014/main" id="{A06F3DF0-6134-BF45-0DF4-79AF40F39193}"/>
                </a:ext>
              </a:extLst>
            </p:cNvPr>
            <p:cNvGraphicFramePr/>
            <p:nvPr/>
          </p:nvGraphicFramePr>
          <p:xfrm>
            <a:off x="8106445" y="2362189"/>
            <a:ext cx="3457988" cy="34453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B39E409-2D52-BFBB-A5E0-A30B10089B7D}"/>
                </a:ext>
              </a:extLst>
            </p:cNvPr>
            <p:cNvSpPr/>
            <p:nvPr/>
          </p:nvSpPr>
          <p:spPr>
            <a:xfrm>
              <a:off x="8452008" y="4815272"/>
              <a:ext cx="3374056" cy="711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TextBox 46">
              <a:extLst>
                <a:ext uri="{FF2B5EF4-FFF2-40B4-BE49-F238E27FC236}">
                  <a16:creationId xmlns:a16="http://schemas.microsoft.com/office/drawing/2014/main" id="{350F1224-4E32-DBAE-BD0D-87511EAA2498}"/>
                </a:ext>
              </a:extLst>
            </p:cNvPr>
            <p:cNvSpPr txBox="1"/>
            <p:nvPr/>
          </p:nvSpPr>
          <p:spPr>
            <a:xfrm>
              <a:off x="8452008" y="4609318"/>
              <a:ext cx="146828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Liver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decompensation</a:t>
              </a:r>
              <a:r>
                <a:rPr kumimoji="0"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†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TextBox 46">
              <a:extLst>
                <a:ext uri="{FF2B5EF4-FFF2-40B4-BE49-F238E27FC236}">
                  <a16:creationId xmlns:a16="http://schemas.microsoft.com/office/drawing/2014/main" id="{A8CE0661-9F64-61CE-EC7C-B1B076BDBD22}"/>
                </a:ext>
              </a:extLst>
            </p:cNvPr>
            <p:cNvSpPr txBox="1"/>
            <p:nvPr/>
          </p:nvSpPr>
          <p:spPr>
            <a:xfrm>
              <a:off x="9754655" y="4625821"/>
              <a:ext cx="75089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HCC</a:t>
              </a:r>
            </a:p>
          </p:txBody>
        </p:sp>
        <p:sp>
          <p:nvSpPr>
            <p:cNvPr id="44" name="TextBox 46">
              <a:extLst>
                <a:ext uri="{FF2B5EF4-FFF2-40B4-BE49-F238E27FC236}">
                  <a16:creationId xmlns:a16="http://schemas.microsoft.com/office/drawing/2014/main" id="{2E957894-3377-5408-9837-7EC400BBFD1C}"/>
                </a:ext>
              </a:extLst>
            </p:cNvPr>
            <p:cNvSpPr txBox="1"/>
            <p:nvPr/>
          </p:nvSpPr>
          <p:spPr>
            <a:xfrm>
              <a:off x="10565383" y="4614612"/>
              <a:ext cx="1108995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Needed Liver transplant</a:t>
              </a:r>
            </a:p>
          </p:txBody>
        </p:sp>
      </p:grp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1AF17F25-0928-1EEE-063A-8252E166C5B2}"/>
              </a:ext>
            </a:extLst>
          </p:cNvPr>
          <p:cNvSpPr txBox="1">
            <a:spLocks/>
          </p:cNvSpPr>
          <p:nvPr/>
        </p:nvSpPr>
        <p:spPr>
          <a:xfrm>
            <a:off x="8856280" y="5068475"/>
            <a:ext cx="2524290" cy="420174"/>
          </a:xfrm>
          <a:prstGeom prst="rect">
            <a:avLst/>
          </a:prstGeom>
          <a:solidFill>
            <a:srgbClr val="E9E9EA"/>
          </a:solidFill>
          <a:ln w="19050">
            <a:solidFill>
              <a:srgbClr val="C50E3C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  <a:defRPr lang="en-US" sz="1800" b="0" i="1" kern="1600" spc="-5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2873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6937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2/72 (3%) individuals died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519EE9-24A3-6A14-C2C9-778BDF20E6E8}"/>
              </a:ext>
            </a:extLst>
          </p:cNvPr>
          <p:cNvSpPr txBox="1"/>
          <p:nvPr/>
        </p:nvSpPr>
        <p:spPr>
          <a:xfrm>
            <a:off x="8764362" y="4314049"/>
            <a:ext cx="8046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15/72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F7111F-2F42-B9C3-871D-BE73BF2E30F4}"/>
              </a:ext>
            </a:extLst>
          </p:cNvPr>
          <p:cNvSpPr txBox="1"/>
          <p:nvPr/>
        </p:nvSpPr>
        <p:spPr>
          <a:xfrm>
            <a:off x="9712307" y="4317364"/>
            <a:ext cx="8046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11/72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ED87E85-12BE-F6F4-4771-FD70DD3B7B21}"/>
              </a:ext>
            </a:extLst>
          </p:cNvPr>
          <p:cNvSpPr txBox="1"/>
          <p:nvPr/>
        </p:nvSpPr>
        <p:spPr>
          <a:xfrm>
            <a:off x="10689655" y="4316956"/>
            <a:ext cx="8046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15/72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59B6BE-CB03-6D83-D12A-C5F088490888}"/>
              </a:ext>
            </a:extLst>
          </p:cNvPr>
          <p:cNvSpPr txBox="1">
            <a:spLocks/>
          </p:cNvSpPr>
          <p:nvPr/>
        </p:nvSpPr>
        <p:spPr>
          <a:xfrm>
            <a:off x="334963" y="5589790"/>
            <a:ext cx="11449049" cy="564839"/>
          </a:xfrm>
          <a:prstGeom prst="rect">
            <a:avLst/>
          </a:prstGeom>
          <a:solidFill>
            <a:srgbClr val="203661"/>
          </a:solidFill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Despite high morbidity associated with HDV, only 13% of HBV were screened for HDV;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universal screening for HDV among HBsAg carriers may be reasonable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/>
            </a:endParaRPr>
          </a:p>
        </p:txBody>
      </p:sp>
      <p:sp>
        <p:nvSpPr>
          <p:cNvPr id="48" name="Title 2">
            <a:extLst>
              <a:ext uri="{FF2B5EF4-FFF2-40B4-BE49-F238E27FC236}">
                <a16:creationId xmlns:a16="http://schemas.microsoft.com/office/drawing/2014/main" id="{92581849-5872-A5A9-D52E-5CB8CFD90F1E}"/>
              </a:ext>
            </a:extLst>
          </p:cNvPr>
          <p:cNvSpPr txBox="1">
            <a:spLocks/>
          </p:cNvSpPr>
          <p:nvPr/>
        </p:nvSpPr>
        <p:spPr>
          <a:xfrm>
            <a:off x="577516" y="365125"/>
            <a:ext cx="10972800" cy="9870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800" spc="0" baseline="0">
                <a:solidFill>
                  <a:srgbClr val="203661"/>
                </a:solidFill>
                <a:latin typeface="Trebuchet MS" panose="020B0703020202090204" pitchFamily="34" charset="0"/>
                <a:ea typeface="+mj-ea"/>
                <a:cs typeface="Trebuchet MS" panose="020B0703020202090204" pitchFamily="34" charset="0"/>
              </a:defRPr>
            </a:lvl1pPr>
          </a:lstStyle>
          <a:p>
            <a:r>
              <a:rPr lang="en-US" sz="3200"/>
              <a:t>HDV Screening and Disease Burden in a US Center</a:t>
            </a:r>
          </a:p>
        </p:txBody>
      </p:sp>
    </p:spTree>
    <p:extLst>
      <p:ext uri="{BB962C8B-B14F-4D97-AF65-F5344CB8AC3E}">
        <p14:creationId xmlns:p14="http://schemas.microsoft.com/office/powerpoint/2010/main" val="1120821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France flag in glossy round button icon france Vector Image">
            <a:extLst>
              <a:ext uri="{FF2B5EF4-FFF2-40B4-BE49-F238E27FC236}">
                <a16:creationId xmlns:a16="http://schemas.microsoft.com/office/drawing/2014/main" id="{817047B5-D3B8-42BF-84CB-5A4A5FC8E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6" t="6569" r="7077" b="13845"/>
          <a:stretch/>
        </p:blipFill>
        <p:spPr bwMode="auto">
          <a:xfrm>
            <a:off x="11112049" y="30769"/>
            <a:ext cx="772438" cy="77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4ACFE06A-C533-41F1-86D6-08741CA29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49" y="-45089"/>
            <a:ext cx="10972800" cy="987019"/>
          </a:xfrm>
        </p:spPr>
        <p:txBody>
          <a:bodyPr/>
          <a:lstStyle/>
          <a:p>
            <a:r>
              <a:rPr lang="en-US" sz="3200" dirty="0">
                <a:latin typeface="Trebuchet MS"/>
              </a:rPr>
              <a:t>HDV Screening at University Hospital of Bordeaux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95E15-02AE-B64B-857D-D16416ED6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207888"/>
            <a:ext cx="366501" cy="29149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A09E-D67E-864E-8466-C38E88600C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C492D9E-68ED-40C7-AA49-DBF631706B48}"/>
              </a:ext>
            </a:extLst>
          </p:cNvPr>
          <p:cNvSpPr txBox="1">
            <a:spLocks/>
          </p:cNvSpPr>
          <p:nvPr/>
        </p:nvSpPr>
        <p:spPr>
          <a:xfrm>
            <a:off x="609600" y="1331037"/>
            <a:ext cx="10972800" cy="304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  <a:defRPr lang="en-US" sz="1800" b="0" i="1" kern="1600" spc="-5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2873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6937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rebuchet MS"/>
              </a:rPr>
              <a:t>Evaluation of the number of chronic HBV individuals with available HDV screening and HDV RNA testing </a:t>
            </a:r>
            <a:br>
              <a:rPr lang="en-US" sz="1800" b="1" i="0" u="none" strike="noStrike" kern="1600" cap="none" spc="-50" normalizeH="0" baseline="0" noProof="0">
                <a:ln>
                  <a:noFill/>
                </a:ln>
                <a:effectLst/>
                <a:uLnTx/>
                <a:uFillTx/>
                <a:latin typeface="Trebuchet MS" panose="020B0703020202090204" pitchFamily="34" charset="0"/>
              </a:rPr>
            </a:br>
            <a: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rebuchet MS"/>
              </a:rPr>
              <a:t>from </a:t>
            </a:r>
            <a:r>
              <a:rPr lang="en-US" sz="1800" b="1">
                <a:solidFill>
                  <a:schemeClr val="tx1">
                    <a:lumMod val="50000"/>
                  </a:schemeClr>
                </a:solidFill>
                <a:latin typeface="Trebuchet MS"/>
              </a:rPr>
              <a:t>October 2018 </a:t>
            </a:r>
            <a: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rebuchet MS"/>
              </a:rPr>
              <a:t>to May </a:t>
            </a:r>
            <a:r>
              <a:rPr lang="en-US" sz="1800" b="1">
                <a:solidFill>
                  <a:schemeClr val="tx1">
                    <a:lumMod val="50000"/>
                  </a:schemeClr>
                </a:solidFill>
                <a:latin typeface="Trebuchet MS"/>
              </a:rPr>
              <a:t>2021</a:t>
            </a:r>
            <a:endParaRPr kumimoji="0" lang="en-US" sz="1800" b="1" i="0" u="none" strike="noStrike" kern="1600" cap="none" spc="-5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5C65A01-09AE-46E0-A910-B2EE708A59EE}"/>
              </a:ext>
            </a:extLst>
          </p:cNvPr>
          <p:cNvSpPr/>
          <p:nvPr/>
        </p:nvSpPr>
        <p:spPr>
          <a:xfrm>
            <a:off x="2340043" y="2267741"/>
            <a:ext cx="1420938" cy="526273"/>
          </a:xfrm>
          <a:prstGeom prst="roundRect">
            <a:avLst/>
          </a:prstGeom>
          <a:solidFill>
            <a:srgbClr val="4E82BC"/>
          </a:solidFill>
          <a:ln>
            <a:solidFill>
              <a:srgbClr val="4E8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HBsAg screening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n=46,443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8DB2B7-0BC5-448A-B0EC-5EF4A2FF833D}"/>
              </a:ext>
            </a:extLst>
          </p:cNvPr>
          <p:cNvSpPr txBox="1"/>
          <p:nvPr/>
        </p:nvSpPr>
        <p:spPr>
          <a:xfrm>
            <a:off x="577516" y="6336958"/>
            <a:ext cx="5638800" cy="41549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defRPr/>
            </a:pPr>
            <a:r>
              <a:rPr lang="en-GB" sz="900">
                <a:solidFill>
                  <a:srgbClr val="000000"/>
                </a:solidFill>
                <a:latin typeface="Trebuchet MS"/>
                <a:cs typeface="Arial"/>
              </a:rPr>
              <a:t>16 (41%) patients were HDV RNA+</a:t>
            </a:r>
          </a:p>
          <a:p>
            <a:pPr>
              <a:defRPr/>
            </a:pPr>
            <a:r>
              <a:rPr lang="en-GB" sz="900">
                <a:solidFill>
                  <a:srgbClr val="000000"/>
                </a:solidFill>
                <a:latin typeface="Trebuchet MS"/>
                <a:cs typeface="Arial"/>
              </a:rPr>
              <a:t>HDV Anti-HDV tests used: Liaison XL Murex anti-HDV, </a:t>
            </a:r>
            <a:r>
              <a:rPr lang="en-GB" sz="900" err="1">
                <a:solidFill>
                  <a:srgbClr val="000000"/>
                </a:solidFill>
                <a:latin typeface="Trebuchet MS"/>
                <a:cs typeface="Arial"/>
              </a:rPr>
              <a:t>DiaSorin</a:t>
            </a:r>
            <a:r>
              <a:rPr lang="en-GB" sz="900">
                <a:solidFill>
                  <a:srgbClr val="000000"/>
                </a:solidFill>
                <a:latin typeface="Trebuchet MS"/>
                <a:cs typeface="Arial"/>
              </a:rPr>
              <a:t>; HDV RNA tests used: </a:t>
            </a:r>
            <a:r>
              <a:rPr lang="en-GB" sz="900" err="1">
                <a:solidFill>
                  <a:srgbClr val="000000"/>
                </a:solidFill>
                <a:latin typeface="Trebuchet MS"/>
                <a:cs typeface="Arial"/>
              </a:rPr>
              <a:t>EurobioPlex</a:t>
            </a:r>
            <a:r>
              <a:rPr lang="en-GB" sz="900">
                <a:solidFill>
                  <a:srgbClr val="000000"/>
                </a:solidFill>
                <a:latin typeface="Trebuchet MS"/>
                <a:cs typeface="Arial"/>
              </a:rPr>
              <a:t> HDV, </a:t>
            </a:r>
            <a:r>
              <a:rPr lang="en-GB" sz="900" err="1">
                <a:solidFill>
                  <a:srgbClr val="000000"/>
                </a:solidFill>
                <a:latin typeface="Trebuchet MS"/>
                <a:cs typeface="Arial"/>
              </a:rPr>
              <a:t>Eurobio</a:t>
            </a:r>
            <a:endParaRPr lang="en-GB" sz="900">
              <a:solidFill>
                <a:srgbClr val="000000"/>
              </a:solidFill>
              <a:latin typeface="Trebuchet MS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cs typeface="Arial"/>
              </a:rPr>
              <a:t>Trimoulet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cs typeface="Arial"/>
              </a:rPr>
              <a:t> P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, et al. AASLD 2021. 720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347262-FF46-4C10-A770-37B356255C80}"/>
              </a:ext>
            </a:extLst>
          </p:cNvPr>
          <p:cNvSpPr txBox="1"/>
          <p:nvPr/>
        </p:nvSpPr>
        <p:spPr>
          <a:xfrm>
            <a:off x="7174210" y="2461802"/>
            <a:ext cx="4127956" cy="25853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</a:rPr>
              <a:t>Screening for HDV is suboptimal in a viral hepatitis expert center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endParaRPr lang="en-US" b="1" dirty="0">
              <a:solidFill>
                <a:schemeClr val="tx1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</a:rPr>
              <a:t>51% of HBsAg+ patients</a:t>
            </a:r>
            <a:r>
              <a:rPr lang="en-US" sz="1800" b="1" i="0" u="none" strike="noStrike" baseline="0" dirty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</a:rPr>
              <a:t>were not screened for HDV Ab</a:t>
            </a:r>
            <a:endParaRPr lang="en-US" sz="1800" b="1" i="0" u="none" strike="noStrike" baseline="0" dirty="0">
              <a:solidFill>
                <a:schemeClr val="tx1">
                  <a:lumMod val="50000"/>
                </a:schemeClr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endParaRPr lang="en-US" b="1" dirty="0">
              <a:solidFill>
                <a:schemeClr val="tx1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</a:rPr>
              <a:t>Health policy initiatives are needed to improve HDV screening and include reflex testing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3C1C915-0522-41F4-8CF2-1AB2BB91B4B9}"/>
              </a:ext>
            </a:extLst>
          </p:cNvPr>
          <p:cNvSpPr/>
          <p:nvPr/>
        </p:nvSpPr>
        <p:spPr>
          <a:xfrm>
            <a:off x="2340043" y="2920119"/>
            <a:ext cx="1420938" cy="526273"/>
          </a:xfrm>
          <a:prstGeom prst="roundRect">
            <a:avLst/>
          </a:prstGeom>
          <a:solidFill>
            <a:srgbClr val="4E82BC"/>
          </a:solidFill>
          <a:ln>
            <a:solidFill>
              <a:srgbClr val="4E8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HBsAg+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n=988 (2.13%)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AA4E07E-52D6-455A-816D-092EDCBDB068}"/>
              </a:ext>
            </a:extLst>
          </p:cNvPr>
          <p:cNvSpPr/>
          <p:nvPr/>
        </p:nvSpPr>
        <p:spPr>
          <a:xfrm>
            <a:off x="3824825" y="3634956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  <a:cs typeface="Arial"/>
              </a:rPr>
              <a:t>HDV Ab screening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n=483 (49%)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D22DBD8-FE22-440E-861B-29769D910540}"/>
              </a:ext>
            </a:extLst>
          </p:cNvPr>
          <p:cNvSpPr/>
          <p:nvPr/>
        </p:nvSpPr>
        <p:spPr>
          <a:xfrm>
            <a:off x="407337" y="3634956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No HDV Ab screening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n=505 (51%)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26C3B63-B0A3-4422-A070-6F5983336415}"/>
              </a:ext>
            </a:extLst>
          </p:cNvPr>
          <p:cNvSpPr/>
          <p:nvPr/>
        </p:nvSpPr>
        <p:spPr>
          <a:xfrm>
            <a:off x="5384048" y="4473387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HDV Ab-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n=433 (90%)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B7ED874-216B-47E3-8FB9-A78001FF7148}"/>
              </a:ext>
            </a:extLst>
          </p:cNvPr>
          <p:cNvSpPr/>
          <p:nvPr/>
        </p:nvSpPr>
        <p:spPr>
          <a:xfrm>
            <a:off x="2340043" y="4473387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HDV Ab+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n=50 (10%)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AB2EA53-F78F-499B-97AD-A5E6075418C4}"/>
              </a:ext>
            </a:extLst>
          </p:cNvPr>
          <p:cNvSpPr/>
          <p:nvPr/>
        </p:nvSpPr>
        <p:spPr>
          <a:xfrm>
            <a:off x="3760981" y="5187408"/>
            <a:ext cx="1420938" cy="526273"/>
          </a:xfrm>
          <a:prstGeom prst="roundRect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HDV RNA test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n=39 (78%)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04AD095-B17E-4ECF-ACD6-EBB9DA7F1739}"/>
              </a:ext>
            </a:extLst>
          </p:cNvPr>
          <p:cNvSpPr/>
          <p:nvPr/>
        </p:nvSpPr>
        <p:spPr>
          <a:xfrm>
            <a:off x="755131" y="5187408"/>
            <a:ext cx="1575267" cy="526273"/>
          </a:xfrm>
          <a:prstGeom prst="roundRect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No HDV RNA test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n=11 (22%)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6CAF32F-4FF6-4E84-8CF8-3B22937091E3}"/>
              </a:ext>
            </a:extLst>
          </p:cNvPr>
          <p:cNvCxnSpPr>
            <a:cxnSpLocks/>
          </p:cNvCxnSpPr>
          <p:nvPr/>
        </p:nvCxnSpPr>
        <p:spPr>
          <a:xfrm>
            <a:off x="3050512" y="2794014"/>
            <a:ext cx="0" cy="126105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92D3ABF0-7657-45E0-A231-E575B1E5E5C0}"/>
              </a:ext>
            </a:extLst>
          </p:cNvPr>
          <p:cNvCxnSpPr>
            <a:cxnSpLocks/>
          </p:cNvCxnSpPr>
          <p:nvPr/>
        </p:nvCxnSpPr>
        <p:spPr>
          <a:xfrm rot="5400000">
            <a:off x="1989877" y="2574321"/>
            <a:ext cx="188564" cy="1932706"/>
          </a:xfrm>
          <a:prstGeom prst="bentConnector3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A86B0C07-62C4-43AE-A60B-D312040C1582}"/>
              </a:ext>
            </a:extLst>
          </p:cNvPr>
          <p:cNvCxnSpPr>
            <a:cxnSpLocks/>
          </p:cNvCxnSpPr>
          <p:nvPr/>
        </p:nvCxnSpPr>
        <p:spPr>
          <a:xfrm rot="16200000" flipH="1">
            <a:off x="3698621" y="2798283"/>
            <a:ext cx="188564" cy="1484782"/>
          </a:xfrm>
          <a:prstGeom prst="bentConnector3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82E1227F-6099-4CFD-AB65-F9DAAD1631AC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58826" y="3537696"/>
            <a:ext cx="312158" cy="1559223"/>
          </a:xfrm>
          <a:prstGeom prst="bentConnector3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61F7B5DC-B9DD-4521-86A4-55099D42988F}"/>
              </a:ext>
            </a:extLst>
          </p:cNvPr>
          <p:cNvCxnSpPr>
            <a:cxnSpLocks/>
          </p:cNvCxnSpPr>
          <p:nvPr/>
        </p:nvCxnSpPr>
        <p:spPr>
          <a:xfrm rot="5400000">
            <a:off x="3636824" y="3574917"/>
            <a:ext cx="312158" cy="1484782"/>
          </a:xfrm>
          <a:prstGeom prst="bentConnector3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F177966F-AB4B-49AD-A15F-A33C33D408BC}"/>
              </a:ext>
            </a:extLst>
          </p:cNvPr>
          <p:cNvCxnSpPr>
            <a:cxnSpLocks/>
          </p:cNvCxnSpPr>
          <p:nvPr/>
        </p:nvCxnSpPr>
        <p:spPr>
          <a:xfrm rot="5400000">
            <a:off x="2202765" y="4339661"/>
            <a:ext cx="187748" cy="1507747"/>
          </a:xfrm>
          <a:prstGeom prst="bentConnector3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F35A65E0-23E0-4180-ADA9-34A7594F2D86}"/>
              </a:ext>
            </a:extLst>
          </p:cNvPr>
          <p:cNvCxnSpPr>
            <a:cxnSpLocks/>
          </p:cNvCxnSpPr>
          <p:nvPr/>
        </p:nvCxnSpPr>
        <p:spPr>
          <a:xfrm>
            <a:off x="3056022" y="5093316"/>
            <a:ext cx="1415428" cy="97706"/>
          </a:xfrm>
          <a:prstGeom prst="bentConnector2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99ACF93-6C47-4D58-8165-ECD8325B0A50}"/>
              </a:ext>
            </a:extLst>
          </p:cNvPr>
          <p:cNvSpPr/>
          <p:nvPr/>
        </p:nvSpPr>
        <p:spPr>
          <a:xfrm>
            <a:off x="4927096" y="2357109"/>
            <a:ext cx="186708" cy="154355"/>
          </a:xfrm>
          <a:prstGeom prst="roundRect">
            <a:avLst/>
          </a:prstGeom>
          <a:solidFill>
            <a:srgbClr val="4E82BC"/>
          </a:solidFill>
          <a:ln>
            <a:solidFill>
              <a:srgbClr val="4E8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4DC0B9-6DDC-4E2F-A1FE-8F4D03FDF17D}"/>
              </a:ext>
            </a:extLst>
          </p:cNvPr>
          <p:cNvSpPr txBox="1"/>
          <p:nvPr/>
        </p:nvSpPr>
        <p:spPr>
          <a:xfrm>
            <a:off x="5113804" y="2306151"/>
            <a:ext cx="1559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latin typeface="Trebuchet MS" panose="020B0603020202020204" pitchFamily="34" charset="0"/>
              </a:rPr>
              <a:t>HBsAg screening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2993A83-8B99-4581-BFD8-105ED5BDC61A}"/>
              </a:ext>
            </a:extLst>
          </p:cNvPr>
          <p:cNvSpPr/>
          <p:nvPr/>
        </p:nvSpPr>
        <p:spPr>
          <a:xfrm>
            <a:off x="4927096" y="2635400"/>
            <a:ext cx="186708" cy="154355"/>
          </a:xfrm>
          <a:prstGeom prst="roundRect">
            <a:avLst/>
          </a:prstGeom>
          <a:solidFill>
            <a:srgbClr val="96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26DE46-02A9-43CA-B109-727CCB09DD20}"/>
              </a:ext>
            </a:extLst>
          </p:cNvPr>
          <p:cNvSpPr txBox="1"/>
          <p:nvPr/>
        </p:nvSpPr>
        <p:spPr>
          <a:xfrm>
            <a:off x="5113804" y="2584442"/>
            <a:ext cx="1559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latin typeface="Trebuchet MS" panose="020B0603020202020204" pitchFamily="34" charset="0"/>
              </a:rPr>
              <a:t>HDV Ab screening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F7B4474-5BB2-4F3B-BBA8-CC094565463B}"/>
              </a:ext>
            </a:extLst>
          </p:cNvPr>
          <p:cNvSpPr/>
          <p:nvPr/>
        </p:nvSpPr>
        <p:spPr>
          <a:xfrm>
            <a:off x="4927096" y="2915371"/>
            <a:ext cx="186708" cy="154355"/>
          </a:xfrm>
          <a:prstGeom prst="roundRect">
            <a:avLst/>
          </a:prstGeom>
          <a:solidFill>
            <a:srgbClr val="006100"/>
          </a:solidFill>
          <a:ln>
            <a:solidFill>
              <a:srgbClr val="006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1ED217-D8F5-4C6B-9FBB-F662C776C18F}"/>
              </a:ext>
            </a:extLst>
          </p:cNvPr>
          <p:cNvSpPr txBox="1"/>
          <p:nvPr/>
        </p:nvSpPr>
        <p:spPr>
          <a:xfrm>
            <a:off x="5113804" y="2864413"/>
            <a:ext cx="1559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latin typeface="Trebuchet MS" panose="020B0603020202020204" pitchFamily="34" charset="0"/>
              </a:rPr>
              <a:t>HDV RNA testing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CD94A8EB-3192-415D-971F-F3BAAA894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32494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ttps://encrypted-tbn0.gstatic.com/images?q=tbn:ANd9GcQaJ29-nlTFCOgK-15UGF40GoPWvhckBF_mS5CqgSc6oVTE5MdZMAmAu0g&amp;s">
            <a:extLst>
              <a:ext uri="{FF2B5EF4-FFF2-40B4-BE49-F238E27FC236}">
                <a16:creationId xmlns:a16="http://schemas.microsoft.com/office/drawing/2014/main" id="{F7006215-64B3-44D4-9F1B-B62B9DF87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980" y="36366"/>
            <a:ext cx="1040216" cy="78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721BE42-38C3-4DCA-B31B-9313E55BD83D}"/>
              </a:ext>
            </a:extLst>
          </p:cNvPr>
          <p:cNvSpPr txBox="1"/>
          <p:nvPr/>
        </p:nvSpPr>
        <p:spPr>
          <a:xfrm>
            <a:off x="-32084" y="5436916"/>
            <a:ext cx="1219200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800" b="1" i="0" u="none" strike="noStrike" baseline="0">
                <a:solidFill>
                  <a:schemeClr val="tx1">
                    <a:lumMod val="50000"/>
                  </a:schemeClr>
                </a:solidFill>
                <a:latin typeface="Trebuchet MS"/>
              </a:rPr>
              <a:t>Despite guidelines being in place, a large proportion of HBsAg+ individuals </a:t>
            </a:r>
            <a:r>
              <a:rPr lang="en-US" b="1">
                <a:solidFill>
                  <a:schemeClr val="tx1">
                    <a:lumMod val="50000"/>
                  </a:schemeClr>
                </a:solidFill>
                <a:latin typeface="Trebuchet MS"/>
              </a:rPr>
              <a:t>remains un</a:t>
            </a:r>
            <a:r>
              <a:rPr lang="en-US" sz="1800" b="1" i="0" u="none" strike="noStrike" baseline="0">
                <a:solidFill>
                  <a:schemeClr val="tx1">
                    <a:lumMod val="50000"/>
                  </a:schemeClr>
                </a:solidFill>
                <a:latin typeface="Trebuchet MS"/>
              </a:rPr>
              <a:t>tested for HDV</a:t>
            </a:r>
            <a:r>
              <a:rPr lang="en-US" b="1">
                <a:solidFill>
                  <a:schemeClr val="tx1">
                    <a:lumMod val="50000"/>
                  </a:schemeClr>
                </a:solidFill>
                <a:latin typeface="Trebuchet MS"/>
              </a:rPr>
              <a:t>. </a:t>
            </a:r>
            <a:endParaRPr lang="en-US" sz="1800" b="1" i="0" u="none" strike="noStrike" baseline="0">
              <a:solidFill>
                <a:schemeClr val="tx1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b="1">
                <a:solidFill>
                  <a:schemeClr val="tx1">
                    <a:lumMod val="50000"/>
                  </a:schemeClr>
                </a:solidFill>
                <a:latin typeface="Trebuchet MS" panose="020B0603020202020204" pitchFamily="34" charset="0"/>
              </a:rPr>
              <a:t>New strategies and education on reflex testing should be considered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4ACFE06A-C533-41F1-86D6-08741CA2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rebuchet MS"/>
              </a:rPr>
              <a:t>Screening of HDV in HBsAg+ Patients in Barcelona – Are EASL Guidelines Implemented?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95E15-02AE-B64B-857D-D16416ED6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A09E-D67E-864E-8466-C38E88600C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8DB2B7-0BC5-448A-B0EC-5EF4A2FF833D}"/>
              </a:ext>
            </a:extLst>
          </p:cNvPr>
          <p:cNvSpPr txBox="1"/>
          <p:nvPr/>
        </p:nvSpPr>
        <p:spPr>
          <a:xfrm>
            <a:off x="577516" y="6165975"/>
            <a:ext cx="8710322" cy="55399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cs typeface="Arial"/>
              </a:rPr>
              <a:t>*1457 (33%) and 2929 (67%) of HBsAg+ samples came from academic hospitals and primary care centers respectively</a:t>
            </a:r>
          </a:p>
          <a:p>
            <a:pPr>
              <a:defRPr/>
            </a:pPr>
            <a:r>
              <a:rPr lang="en-GB" sz="900" dirty="0">
                <a:solidFill>
                  <a:srgbClr val="000000"/>
                </a:solidFill>
                <a:latin typeface="Trebuchet MS"/>
                <a:cs typeface="Arial"/>
              </a:rPr>
              <a:t>282 (78%) and 78 (22%) of anti-HDV requests came from academic hospitals and primary care centers, respectively</a:t>
            </a:r>
          </a:p>
          <a:p>
            <a:pPr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cs typeface="Arial"/>
              </a:rPr>
              <a:t>EASL guidelines recommendations for HDV screening </a:t>
            </a:r>
            <a:r>
              <a:rPr lang="en-GB" sz="900" dirty="0">
                <a:solidFill>
                  <a:srgbClr val="000000"/>
                </a:solidFill>
                <a:latin typeface="Trebuchet MS"/>
                <a:cs typeface="Arial"/>
              </a:rPr>
              <a:t>did not differ pre-2017.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cs typeface="Arial"/>
            </a:endParaRPr>
          </a:p>
          <a:p>
            <a:pPr>
              <a:defRPr/>
            </a:pP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cs typeface="Arial"/>
              </a:rPr>
              <a:t>Palom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cs typeface="Arial"/>
              </a:rPr>
              <a:t> A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, et al. AASLD 2021. </a:t>
            </a:r>
            <a:r>
              <a:rPr lang="en-GB" sz="900" dirty="0">
                <a:solidFill>
                  <a:srgbClr val="000000"/>
                </a:solidFill>
                <a:latin typeface="Trebuchet MS"/>
              </a:rPr>
              <a:t>Oral 224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C492D9E-68ED-40C7-AA49-DBF631706B48}"/>
              </a:ext>
            </a:extLst>
          </p:cNvPr>
          <p:cNvSpPr txBox="1">
            <a:spLocks/>
          </p:cNvSpPr>
          <p:nvPr/>
        </p:nvSpPr>
        <p:spPr>
          <a:xfrm>
            <a:off x="609600" y="1331037"/>
            <a:ext cx="10972800" cy="304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  <a:defRPr lang="en-US" sz="1800" b="0" i="1" kern="1600" spc="-5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2873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6937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tx1">
                    <a:lumMod val="50000"/>
                  </a:schemeClr>
                </a:solidFill>
                <a:latin typeface="Trebuchet MS"/>
              </a:rPr>
              <a:t>Retrospective analysis of HBsAg+ serum samples from a central laboratory in </a:t>
            </a:r>
            <a: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rebuchet MS"/>
              </a:rPr>
              <a:t>January 2015 to May 2021</a:t>
            </a:r>
            <a:br>
              <a:rPr lang="en-US" sz="1800" b="1" i="0" u="none" strike="noStrike" kern="1600" cap="none" spc="-50" normalizeH="0" baseline="0" noProof="0">
                <a:ln>
                  <a:noFill/>
                </a:ln>
                <a:effectLst/>
                <a:uLnTx/>
                <a:uFillTx/>
                <a:latin typeface="Trebuchet MS" panose="020B0703020202090204" pitchFamily="34" charset="0"/>
              </a:rPr>
            </a:br>
            <a:endParaRPr lang="en-US" sz="1800" b="1" i="0" u="none" strike="noStrike" kern="1600" cap="none" spc="-5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rebuchet MS" panose="020B0703020202090204" pitchFamily="34" charset="0"/>
            </a:endParaRP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5219BA42-723D-4E21-8BBB-3B1FDDCD75DB}"/>
              </a:ext>
            </a:extLst>
          </p:cNvPr>
          <p:cNvSpPr txBox="1">
            <a:spLocks/>
          </p:cNvSpPr>
          <p:nvPr/>
        </p:nvSpPr>
        <p:spPr>
          <a:xfrm>
            <a:off x="609600" y="153988"/>
            <a:ext cx="10972800" cy="30321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9051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800" b="0" i="1" kern="1600" spc="-50" baseline="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4032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8096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1600" b="0" i="0" u="none" strike="noStrike" kern="16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/>
              </a:rPr>
              <a:t>B</a:t>
            </a:r>
            <a:r>
              <a:rPr lang="en-US" sz="1600" b="0" i="0" u="none" strike="noStrike" kern="1600" cap="none" spc="0" normalizeH="0" baseline="0" noProof="0" dirty="0" err="1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/>
              </a:rPr>
              <a:t>arcelona</a:t>
            </a:r>
            <a:r>
              <a:rPr lang="en-US" sz="1600" b="0" i="0" u="none" strike="noStrike" kern="16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/>
              </a:rPr>
              <a:t>: 1 Academic Hospital and 65 Primary Care Centers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917267-F383-46FE-A033-200C9A430251}"/>
              </a:ext>
            </a:extLst>
          </p:cNvPr>
          <p:cNvSpPr txBox="1"/>
          <p:nvPr/>
        </p:nvSpPr>
        <p:spPr>
          <a:xfrm>
            <a:off x="7090394" y="1779459"/>
            <a:ext cx="5105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</a:t>
            </a:r>
            <a:r>
              <a:rPr lang="en-US" sz="1600" b="1">
                <a:solidFill>
                  <a:srgbClr val="C50E3C"/>
                </a:solidFill>
                <a:latin typeface="Trebuchet MS" panose="020B0603020202020204" pitchFamily="34" charset="0"/>
              </a:rPr>
              <a:t>Ab Screening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in Academic and Primary Care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Post EASL Guidelines 2017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C50E3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8B3257D-F92E-4513-8CEA-5623D2AC0C85}"/>
              </a:ext>
            </a:extLst>
          </p:cNvPr>
          <p:cNvGrpSpPr/>
          <p:nvPr/>
        </p:nvGrpSpPr>
        <p:grpSpPr>
          <a:xfrm>
            <a:off x="6837374" y="2209014"/>
            <a:ext cx="5193711" cy="3259511"/>
            <a:chOff x="12415046" y="2267292"/>
            <a:chExt cx="5908855" cy="3041929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7A2BF46F-5CE3-4734-AA1E-E712E0FEE7F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58689528"/>
                </p:ext>
              </p:extLst>
            </p:nvPr>
          </p:nvGraphicFramePr>
          <p:xfrm>
            <a:off x="12415046" y="2267292"/>
            <a:ext cx="5908855" cy="30419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DCD2916-E91B-43BB-86C9-059FFC1CBFE2}"/>
                </a:ext>
              </a:extLst>
            </p:cNvPr>
            <p:cNvSpPr txBox="1"/>
            <p:nvPr/>
          </p:nvSpPr>
          <p:spPr>
            <a:xfrm>
              <a:off x="13757221" y="4362957"/>
              <a:ext cx="631371" cy="258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latin typeface="Trebuchet MS" panose="020B0603020202020204" pitchFamily="34" charset="0"/>
                </a:rPr>
                <a:t>9.4%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87FA338-2F4A-4561-AABF-AA97DF26AB71}"/>
                </a:ext>
              </a:extLst>
            </p:cNvPr>
            <p:cNvSpPr txBox="1"/>
            <p:nvPr/>
          </p:nvSpPr>
          <p:spPr>
            <a:xfrm>
              <a:off x="15433821" y="3921255"/>
              <a:ext cx="631371" cy="258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latin typeface="Trebuchet MS" panose="020B0603020202020204" pitchFamily="34" charset="0"/>
                </a:rPr>
                <a:t>27%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D83AEE0-1F83-45D4-B63C-CC685C418F24}"/>
                </a:ext>
              </a:extLst>
            </p:cNvPr>
            <p:cNvSpPr txBox="1"/>
            <p:nvPr/>
          </p:nvSpPr>
          <p:spPr>
            <a:xfrm>
              <a:off x="17133693" y="4429705"/>
              <a:ext cx="631371" cy="258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latin typeface="Trebuchet MS" panose="020B0603020202020204" pitchFamily="34" charset="0"/>
                </a:rPr>
                <a:t>3.2%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1101AE5-1C8B-4FE6-B77D-3D2690BEE965}"/>
              </a:ext>
            </a:extLst>
          </p:cNvPr>
          <p:cNvSpPr/>
          <p:nvPr/>
        </p:nvSpPr>
        <p:spPr>
          <a:xfrm>
            <a:off x="2143721" y="2333005"/>
            <a:ext cx="1420938" cy="526273"/>
          </a:xfrm>
          <a:prstGeom prst="roundRect">
            <a:avLst/>
          </a:prstGeom>
          <a:solidFill>
            <a:srgbClr val="4E82BC"/>
          </a:solidFill>
          <a:ln>
            <a:solidFill>
              <a:srgbClr val="4E8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HBsAg+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n=4,385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0435D3F-663A-41EC-B80C-94329D5DA05B}"/>
              </a:ext>
            </a:extLst>
          </p:cNvPr>
          <p:cNvSpPr/>
          <p:nvPr/>
        </p:nvSpPr>
        <p:spPr>
          <a:xfrm>
            <a:off x="3628503" y="3171580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  <a:cs typeface="Arial"/>
              </a:rPr>
              <a:t>HDV Ab screening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n=360 (8%)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C9DBA5F-35FB-4FF5-A525-2941C6766A6B}"/>
              </a:ext>
            </a:extLst>
          </p:cNvPr>
          <p:cNvSpPr/>
          <p:nvPr/>
        </p:nvSpPr>
        <p:spPr>
          <a:xfrm>
            <a:off x="211015" y="3171580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No HDV Ab screening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n=4,025 (92%)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C3E1BDC-B6E6-4307-BCDB-FCD2FFA3EB23}"/>
              </a:ext>
            </a:extLst>
          </p:cNvPr>
          <p:cNvSpPr/>
          <p:nvPr/>
        </p:nvSpPr>
        <p:spPr>
          <a:xfrm>
            <a:off x="5187726" y="4010011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HDV Ab-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n=323 (90%)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728B2E0-0BE8-4811-BB0F-6B0BCDE4A7BD}"/>
              </a:ext>
            </a:extLst>
          </p:cNvPr>
          <p:cNvSpPr/>
          <p:nvPr/>
        </p:nvSpPr>
        <p:spPr>
          <a:xfrm>
            <a:off x="2143721" y="4010011"/>
            <a:ext cx="1420938" cy="526273"/>
          </a:xfrm>
          <a:prstGeom prst="round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HDV Ab+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n=37 (10%)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F334897-209A-44E2-B2E1-74F984FA71E7}"/>
              </a:ext>
            </a:extLst>
          </p:cNvPr>
          <p:cNvSpPr/>
          <p:nvPr/>
        </p:nvSpPr>
        <p:spPr>
          <a:xfrm>
            <a:off x="3564659" y="4724032"/>
            <a:ext cx="1420938" cy="526273"/>
          </a:xfrm>
          <a:prstGeom prst="roundRect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HDV RNA test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n=31 (84%)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84CC8B2-4FDA-4D3E-96AF-608DBA8AEE78}"/>
              </a:ext>
            </a:extLst>
          </p:cNvPr>
          <p:cNvSpPr/>
          <p:nvPr/>
        </p:nvSpPr>
        <p:spPr>
          <a:xfrm>
            <a:off x="558809" y="4724032"/>
            <a:ext cx="1575267" cy="526273"/>
          </a:xfrm>
          <a:prstGeom prst="roundRect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No HDV RNA test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  <a:p>
            <a:pPr algn="ctr"/>
            <a:r>
              <a:rPr lang="en-US" sz="1200" b="1">
                <a:solidFill>
                  <a:schemeClr val="bg1"/>
                </a:solidFill>
                <a:latin typeface="Trebuchet MS" panose="020B0603020202020204" pitchFamily="34" charset="0"/>
              </a:rPr>
              <a:t>n=6 (16%)</a:t>
            </a:r>
            <a:endParaRPr lang="en-US" sz="1200" b="1">
              <a:solidFill>
                <a:schemeClr val="bg1"/>
              </a:solidFill>
              <a:latin typeface="Trebuchet MS" panose="020B0603020202020204" pitchFamily="34" charset="0"/>
              <a:cs typeface="Arial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4E3E2F1-1CB7-4EB1-A823-79185D673D0F}"/>
              </a:ext>
            </a:extLst>
          </p:cNvPr>
          <p:cNvCxnSpPr>
            <a:cxnSpLocks/>
          </p:cNvCxnSpPr>
          <p:nvPr/>
        </p:nvCxnSpPr>
        <p:spPr>
          <a:xfrm>
            <a:off x="2854190" y="2866422"/>
            <a:ext cx="0" cy="213502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604F91BF-E5B1-4E7D-9862-81005EF59622}"/>
              </a:ext>
            </a:extLst>
          </p:cNvPr>
          <p:cNvCxnSpPr>
            <a:cxnSpLocks/>
          </p:cNvCxnSpPr>
          <p:nvPr/>
        </p:nvCxnSpPr>
        <p:spPr>
          <a:xfrm rot="5400000">
            <a:off x="1793555" y="2110945"/>
            <a:ext cx="188564" cy="1932706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EB91B14C-F7DF-4580-9497-ED7CA9F1C1DF}"/>
              </a:ext>
            </a:extLst>
          </p:cNvPr>
          <p:cNvCxnSpPr>
            <a:cxnSpLocks/>
          </p:cNvCxnSpPr>
          <p:nvPr/>
        </p:nvCxnSpPr>
        <p:spPr>
          <a:xfrm rot="16200000" flipH="1">
            <a:off x="3502299" y="2334907"/>
            <a:ext cx="188564" cy="1484782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36D55BFA-3BB5-4205-939D-380B3B156D59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62504" y="3074320"/>
            <a:ext cx="312158" cy="1559223"/>
          </a:xfrm>
          <a:prstGeom prst="bentConnector3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28DF33EF-87F6-4FA9-8B0F-FDAC0811025F}"/>
              </a:ext>
            </a:extLst>
          </p:cNvPr>
          <p:cNvCxnSpPr>
            <a:cxnSpLocks/>
          </p:cNvCxnSpPr>
          <p:nvPr/>
        </p:nvCxnSpPr>
        <p:spPr>
          <a:xfrm rot="5400000">
            <a:off x="3440502" y="3111541"/>
            <a:ext cx="312158" cy="1484782"/>
          </a:xfrm>
          <a:prstGeom prst="bentConnector3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39C0F348-815D-4158-9AF5-D30F0A0D969D}"/>
              </a:ext>
            </a:extLst>
          </p:cNvPr>
          <p:cNvCxnSpPr>
            <a:cxnSpLocks/>
          </p:cNvCxnSpPr>
          <p:nvPr/>
        </p:nvCxnSpPr>
        <p:spPr>
          <a:xfrm rot="5400000">
            <a:off x="2006443" y="3876285"/>
            <a:ext cx="187748" cy="150774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BA7C3C32-706F-44C4-B328-99C05FB5C09E}"/>
              </a:ext>
            </a:extLst>
          </p:cNvPr>
          <p:cNvCxnSpPr>
            <a:cxnSpLocks/>
          </p:cNvCxnSpPr>
          <p:nvPr/>
        </p:nvCxnSpPr>
        <p:spPr>
          <a:xfrm>
            <a:off x="2859700" y="4629940"/>
            <a:ext cx="1415428" cy="97706"/>
          </a:xfrm>
          <a:prstGeom prst="bentConnector2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A8D0370-0617-4708-8E25-4CF36DCC4691}"/>
              </a:ext>
            </a:extLst>
          </p:cNvPr>
          <p:cNvSpPr/>
          <p:nvPr/>
        </p:nvSpPr>
        <p:spPr>
          <a:xfrm>
            <a:off x="4455416" y="2206279"/>
            <a:ext cx="186708" cy="154355"/>
          </a:xfrm>
          <a:prstGeom prst="roundRect">
            <a:avLst/>
          </a:prstGeom>
          <a:solidFill>
            <a:srgbClr val="4E82BC"/>
          </a:solidFill>
          <a:ln>
            <a:solidFill>
              <a:srgbClr val="4E8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811715-CECC-4157-8FC5-F2F48C89ADD6}"/>
              </a:ext>
            </a:extLst>
          </p:cNvPr>
          <p:cNvSpPr txBox="1"/>
          <p:nvPr/>
        </p:nvSpPr>
        <p:spPr>
          <a:xfrm>
            <a:off x="4642124" y="2155321"/>
            <a:ext cx="1559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latin typeface="Trebuchet MS" panose="020B0603020202020204" pitchFamily="34" charset="0"/>
              </a:rPr>
              <a:t>HBsAg screening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498858E-7EA4-4D61-8E0D-8E06F5500454}"/>
              </a:ext>
            </a:extLst>
          </p:cNvPr>
          <p:cNvSpPr/>
          <p:nvPr/>
        </p:nvSpPr>
        <p:spPr>
          <a:xfrm>
            <a:off x="4455416" y="2484570"/>
            <a:ext cx="186708" cy="154355"/>
          </a:xfrm>
          <a:prstGeom prst="roundRect">
            <a:avLst/>
          </a:prstGeom>
          <a:solidFill>
            <a:srgbClr val="96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C3A95AC-3827-49FD-B3C5-BB4D02981993}"/>
              </a:ext>
            </a:extLst>
          </p:cNvPr>
          <p:cNvSpPr txBox="1"/>
          <p:nvPr/>
        </p:nvSpPr>
        <p:spPr>
          <a:xfrm>
            <a:off x="4642124" y="2433612"/>
            <a:ext cx="1559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latin typeface="Trebuchet MS" panose="020B0603020202020204" pitchFamily="34" charset="0"/>
              </a:rPr>
              <a:t>HDV Ab screening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3D88397-8E88-4F9F-924E-8E726A72E077}"/>
              </a:ext>
            </a:extLst>
          </p:cNvPr>
          <p:cNvSpPr/>
          <p:nvPr/>
        </p:nvSpPr>
        <p:spPr>
          <a:xfrm>
            <a:off x="4455416" y="2764541"/>
            <a:ext cx="186708" cy="154355"/>
          </a:xfrm>
          <a:prstGeom prst="roundRect">
            <a:avLst/>
          </a:prstGeom>
          <a:solidFill>
            <a:srgbClr val="006100"/>
          </a:solidFill>
          <a:ln>
            <a:solidFill>
              <a:srgbClr val="006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6F7CC2-A179-484F-A037-57116551C036}"/>
              </a:ext>
            </a:extLst>
          </p:cNvPr>
          <p:cNvSpPr txBox="1"/>
          <p:nvPr/>
        </p:nvSpPr>
        <p:spPr>
          <a:xfrm>
            <a:off x="4642124" y="2713583"/>
            <a:ext cx="1559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latin typeface="Trebuchet MS" panose="020B0603020202020204" pitchFamily="34" charset="0"/>
              </a:rPr>
              <a:t>HDV RNA testing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12C8231-85B7-427E-82FA-C61D7E02CA55}"/>
              </a:ext>
            </a:extLst>
          </p:cNvPr>
          <p:cNvSpPr txBox="1"/>
          <p:nvPr/>
        </p:nvSpPr>
        <p:spPr>
          <a:xfrm>
            <a:off x="454602" y="1779459"/>
            <a:ext cx="4816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</a:t>
            </a:r>
            <a:r>
              <a:rPr lang="en-US" sz="1600" b="1">
                <a:solidFill>
                  <a:srgbClr val="C50E3C"/>
                </a:solidFill>
                <a:latin typeface="Trebuchet MS" panose="020B0603020202020204" pitchFamily="34" charset="0"/>
              </a:rPr>
              <a:t>Screening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Cascade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C50E3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EE5147-5A2A-460D-A0D7-7E6A3328A2DA}"/>
              </a:ext>
            </a:extLst>
          </p:cNvPr>
          <p:cNvSpPr txBox="1"/>
          <p:nvPr/>
        </p:nvSpPr>
        <p:spPr>
          <a:xfrm>
            <a:off x="7923120" y="4756991"/>
            <a:ext cx="6703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157/1673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89E1C53-C23C-4AF6-8741-6D3195C2960C}"/>
              </a:ext>
            </a:extLst>
          </p:cNvPr>
          <p:cNvSpPr txBox="1"/>
          <p:nvPr/>
        </p:nvSpPr>
        <p:spPr>
          <a:xfrm>
            <a:off x="9433075" y="4512893"/>
            <a:ext cx="6703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118/436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41DFDAD-7875-42A1-B77C-ACAE7F076458}"/>
              </a:ext>
            </a:extLst>
          </p:cNvPr>
          <p:cNvSpPr txBox="1"/>
          <p:nvPr/>
        </p:nvSpPr>
        <p:spPr>
          <a:xfrm>
            <a:off x="10927213" y="4724336"/>
            <a:ext cx="6703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39/1237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5736136E-EB7F-4B9B-BA55-761B5D363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3461073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: Rounded Corners 18">
            <a:extLst>
              <a:ext uri="{FF2B5EF4-FFF2-40B4-BE49-F238E27FC236}">
                <a16:creationId xmlns:a16="http://schemas.microsoft.com/office/drawing/2014/main" id="{DD962205-F46E-4B52-9DBD-EEA58965B48F}"/>
              </a:ext>
            </a:extLst>
          </p:cNvPr>
          <p:cNvSpPr/>
          <p:nvPr/>
        </p:nvSpPr>
        <p:spPr>
          <a:xfrm>
            <a:off x="6141965" y="914858"/>
            <a:ext cx="5739627" cy="4239499"/>
          </a:xfrm>
          <a:prstGeom prst="roundRect">
            <a:avLst>
              <a:gd name="adj" fmla="val 445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1200" b="0" i="0" u="none" strike="noStrike" kern="1200" cap="none" spc="0" normalizeH="0" baseline="30000" noProof="0" dirty="0">
              <a:ln>
                <a:noFill/>
              </a:ln>
              <a:solidFill>
                <a:srgbClr val="203661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E3ECD-AAFB-384B-B6C8-31F620A2E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A09E-D67E-864E-8466-C38E88600C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C6CAC6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C6CAC6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CC4B01B-9C5B-3740-A63E-516B47E4F4EB}"/>
              </a:ext>
            </a:extLst>
          </p:cNvPr>
          <p:cNvSpPr txBox="1"/>
          <p:nvPr/>
        </p:nvSpPr>
        <p:spPr>
          <a:xfrm>
            <a:off x="426850" y="6339240"/>
            <a:ext cx="11307950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Arial" panose="020B0604020202020204" pitchFamily="34" charset="0"/>
              </a:rPr>
              <a:t>Anti-HDV: HDV antibody; CDC: Centers for Disease Control and Prevention; CHB: chronic hepatitis B; HBsAg: hepatitis B surface antigen; HBV: hepatitis B virus; HDV: hepatitis delta virus;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Arial" panose="020B0604020202020204" pitchFamily="34" charset="0"/>
              </a:rPr>
              <a:t>LLoD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Arial" panose="020B0604020202020204" pitchFamily="34" charset="0"/>
              </a:rPr>
              <a:t>: lower limit of detection; RNA: ribonucleic acid.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1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Arial" panose="020B0604020202020204" pitchFamily="34" charset="0"/>
              </a:rPr>
              <a:t>References: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Arial" panose="020B0604020202020204" pitchFamily="34" charset="0"/>
              </a:rPr>
              <a:t>1. Miao Z, et al. J Infect Dis. 2020.221:1677-1687.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Arial" panose="020B0604020202020204" pitchFamily="34" charset="0"/>
              </a:rPr>
              <a:t>2. Terrault NA and Ghany MG. Dig Dis Sci. 2021.66(8):2483-2485. 3. Kumar P, et al. Prev Chronic Dis 2020. 159(17) 4. Terrault NA, et al. Hepatology. 2018. 67(4):1560-1599. 5. Sarin S, et al. Hepatology Int. 2016.10(1):1-98. 6. EASL. Journal of Hep. 2012.57(1):167-185. 7. World Health Organization. 2015. 8. Brichler S, et al. Clinical Gastroenterology and Hepatology. 2013.11(6):734-740. 9. Brichler S, et al. Journal of Clinical Microbiology. 2014.52(5):1694-1697. 10. Le Gal F, et al. Hepatology. 2016.64(5):1483-1494. 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C3D8D0B4-B295-4C6A-98B0-083609B796EE}"/>
              </a:ext>
            </a:extLst>
          </p:cNvPr>
          <p:cNvSpPr txBox="1">
            <a:spLocks/>
          </p:cNvSpPr>
          <p:nvPr/>
        </p:nvSpPr>
        <p:spPr>
          <a:xfrm>
            <a:off x="182097" y="142699"/>
            <a:ext cx="10972800" cy="5863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800" spc="0" baseline="0">
                <a:solidFill>
                  <a:schemeClr val="tx2"/>
                </a:solidFill>
                <a:latin typeface="Trebuchet MS" panose="020B0703020202090204" pitchFamily="34" charset="0"/>
                <a:ea typeface="+mj-ea"/>
                <a:cs typeface="Trebuchet MS" panose="020B070302020209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j-ea"/>
              </a:rPr>
              <a:t>Challenges and Potential Solutions to Screening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5030985-EFB1-409E-AC5B-7490464BE280}"/>
              </a:ext>
            </a:extLst>
          </p:cNvPr>
          <p:cNvSpPr txBox="1"/>
          <p:nvPr/>
        </p:nvSpPr>
        <p:spPr>
          <a:xfrm>
            <a:off x="410366" y="5491627"/>
            <a:ext cx="1137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Due to underreporting of HDV, poor clinician awareness, and challenges in screening for hepatitis delta, solutions such as universal testing of HBsAg</a:t>
            </a:r>
            <a:r>
              <a: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+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50E3C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 patients and anti-HDV reflex testing have been proposed.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D34982E-01CE-4D72-909F-48CE8B6A46E1}"/>
              </a:ext>
            </a:extLst>
          </p:cNvPr>
          <p:cNvSpPr txBox="1"/>
          <p:nvPr/>
        </p:nvSpPr>
        <p:spPr>
          <a:xfrm>
            <a:off x="6875788" y="1435075"/>
            <a:ext cx="5005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Universally screen all HBsAg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+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 patients.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Include routine HBV testing on the US immigration medical exam.</a:t>
            </a:r>
          </a:p>
        </p:txBody>
      </p:sp>
      <p:sp>
        <p:nvSpPr>
          <p:cNvPr id="50" name="Rectangle: Rounded Corners 18">
            <a:extLst>
              <a:ext uri="{FF2B5EF4-FFF2-40B4-BE49-F238E27FC236}">
                <a16:creationId xmlns:a16="http://schemas.microsoft.com/office/drawing/2014/main" id="{FD638FDF-58CC-4396-823B-24B8EEC21ED9}"/>
              </a:ext>
            </a:extLst>
          </p:cNvPr>
          <p:cNvSpPr/>
          <p:nvPr/>
        </p:nvSpPr>
        <p:spPr>
          <a:xfrm>
            <a:off x="304800" y="914859"/>
            <a:ext cx="5378383" cy="4239499"/>
          </a:xfrm>
          <a:prstGeom prst="roundRect">
            <a:avLst>
              <a:gd name="adj" fmla="val 445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1200" b="0" i="0" u="none" strike="noStrike" kern="1200" cap="none" spc="0" normalizeH="0" baseline="30000" noProof="0" dirty="0">
              <a:ln>
                <a:noFill/>
              </a:ln>
              <a:solidFill>
                <a:srgbClr val="203661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F72A03-65E2-4719-9590-45F5F05C25EF}"/>
              </a:ext>
            </a:extLst>
          </p:cNvPr>
          <p:cNvSpPr txBox="1"/>
          <p:nvPr/>
        </p:nvSpPr>
        <p:spPr>
          <a:xfrm>
            <a:off x="1167131" y="1435075"/>
            <a:ext cx="448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HDV endemicity remains unclear due to limited studies and inconsistent reporting in populations of CHB patients.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1,2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03661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6E0E55-ECE2-4508-8232-3B3C2419F50E}"/>
              </a:ext>
            </a:extLst>
          </p:cNvPr>
          <p:cNvGrpSpPr/>
          <p:nvPr/>
        </p:nvGrpSpPr>
        <p:grpSpPr>
          <a:xfrm>
            <a:off x="557455" y="1432550"/>
            <a:ext cx="464190" cy="464190"/>
            <a:chOff x="304800" y="762285"/>
            <a:chExt cx="578788" cy="57878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26BBE71-01F0-45AD-8F98-CC851B7A6D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762285"/>
              <a:ext cx="578788" cy="578788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6A03FCDF-FA67-4EBA-999D-DCD0B3609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2986" y="837139"/>
              <a:ext cx="402416" cy="41881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3D01BA0-D6C1-4032-BD9A-51E346B4390B}"/>
              </a:ext>
            </a:extLst>
          </p:cNvPr>
          <p:cNvGrpSpPr/>
          <p:nvPr/>
        </p:nvGrpSpPr>
        <p:grpSpPr>
          <a:xfrm>
            <a:off x="557455" y="2051900"/>
            <a:ext cx="464190" cy="464190"/>
            <a:chOff x="304800" y="1531612"/>
            <a:chExt cx="578788" cy="57878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58B78D8B-D089-4B7A-AADF-E4B505E3EC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1531612"/>
              <a:ext cx="578788" cy="578788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152" name="Graphic 151">
              <a:extLst>
                <a:ext uri="{FF2B5EF4-FFF2-40B4-BE49-F238E27FC236}">
                  <a16:creationId xmlns:a16="http://schemas.microsoft.com/office/drawing/2014/main" id="{5761FB6A-1E26-489D-8CE5-5D40FC8A7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3633" y="1652636"/>
              <a:ext cx="325798" cy="31456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B80236-7F74-4BB7-BE4E-F5F9BA52AD3F}"/>
              </a:ext>
            </a:extLst>
          </p:cNvPr>
          <p:cNvGrpSpPr/>
          <p:nvPr/>
        </p:nvGrpSpPr>
        <p:grpSpPr>
          <a:xfrm>
            <a:off x="557455" y="2671250"/>
            <a:ext cx="464190" cy="464190"/>
            <a:chOff x="304800" y="2300939"/>
            <a:chExt cx="578788" cy="578788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4DDD2A79-B7C7-4DB7-B761-21113D8670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2300939"/>
              <a:ext cx="578788" cy="578788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153" name="Graphic 152">
              <a:extLst>
                <a:ext uri="{FF2B5EF4-FFF2-40B4-BE49-F238E27FC236}">
                  <a16:creationId xmlns:a16="http://schemas.microsoft.com/office/drawing/2014/main" id="{81DA6039-F874-403D-B01E-8134B42FC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8131" y="2395109"/>
              <a:ext cx="372250" cy="37225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D9D303A-617E-4B0A-8DFF-6E193DBF4218}"/>
              </a:ext>
            </a:extLst>
          </p:cNvPr>
          <p:cNvGrpSpPr/>
          <p:nvPr/>
        </p:nvGrpSpPr>
        <p:grpSpPr>
          <a:xfrm>
            <a:off x="557455" y="3290600"/>
            <a:ext cx="464190" cy="464190"/>
            <a:chOff x="304800" y="3070266"/>
            <a:chExt cx="578788" cy="578788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D77C624B-5F1C-4F4A-A874-042543EC91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3070266"/>
              <a:ext cx="578788" cy="578788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154" name="Graphic 153">
              <a:extLst>
                <a:ext uri="{FF2B5EF4-FFF2-40B4-BE49-F238E27FC236}">
                  <a16:creationId xmlns:a16="http://schemas.microsoft.com/office/drawing/2014/main" id="{EE592D77-D51C-43AB-8A7E-5C8D40584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7219" y="3154674"/>
              <a:ext cx="402416" cy="40241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A2887D4-450C-4087-860E-12ECE90E1258}"/>
              </a:ext>
            </a:extLst>
          </p:cNvPr>
          <p:cNvGrpSpPr/>
          <p:nvPr/>
        </p:nvGrpSpPr>
        <p:grpSpPr>
          <a:xfrm>
            <a:off x="557455" y="3909950"/>
            <a:ext cx="464190" cy="464190"/>
            <a:chOff x="304800" y="3839593"/>
            <a:chExt cx="578788" cy="57878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D5580160-2C3A-4423-A2C5-FA80BABE73A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3839593"/>
              <a:ext cx="578788" cy="578788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155" name="Graphic 154">
              <a:extLst>
                <a:ext uri="{FF2B5EF4-FFF2-40B4-BE49-F238E27FC236}">
                  <a16:creationId xmlns:a16="http://schemas.microsoft.com/office/drawing/2014/main" id="{5BD64804-A789-4E08-944E-39C85F7C9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41701" y="3911057"/>
              <a:ext cx="298575" cy="415476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7E441-2B8F-47F0-8307-BB093EA1F332}"/>
              </a:ext>
            </a:extLst>
          </p:cNvPr>
          <p:cNvGrpSpPr/>
          <p:nvPr/>
        </p:nvGrpSpPr>
        <p:grpSpPr>
          <a:xfrm>
            <a:off x="557455" y="4529298"/>
            <a:ext cx="464190" cy="464190"/>
            <a:chOff x="304800" y="4608918"/>
            <a:chExt cx="578788" cy="578788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B3798D60-0ADD-4D4E-83EC-FDE18E9930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4608918"/>
              <a:ext cx="578788" cy="578788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156" name="Graphic 155">
              <a:extLst>
                <a:ext uri="{FF2B5EF4-FFF2-40B4-BE49-F238E27FC236}">
                  <a16:creationId xmlns:a16="http://schemas.microsoft.com/office/drawing/2014/main" id="{28EDC9DA-4B87-4A43-92B7-FE3BBCF31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63617" y="4673112"/>
              <a:ext cx="266020" cy="421195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2617D3C-B8AB-41B2-B71B-FA97C8C32CCB}"/>
              </a:ext>
            </a:extLst>
          </p:cNvPr>
          <p:cNvGrpSpPr/>
          <p:nvPr/>
        </p:nvGrpSpPr>
        <p:grpSpPr>
          <a:xfrm>
            <a:off x="6354299" y="1428435"/>
            <a:ext cx="464190" cy="464190"/>
            <a:chOff x="304800" y="762285"/>
            <a:chExt cx="578788" cy="578788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FDEDA8B-525B-4CEC-AB1A-A37C45F738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762285"/>
              <a:ext cx="578788" cy="578788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0366AFA8-B02B-40E2-99F0-AFF9319FB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92986" y="837139"/>
              <a:ext cx="402416" cy="418818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B37D01-2CBC-4F5E-B2EF-C1186DEC3951}"/>
              </a:ext>
            </a:extLst>
          </p:cNvPr>
          <p:cNvGrpSpPr/>
          <p:nvPr/>
        </p:nvGrpSpPr>
        <p:grpSpPr>
          <a:xfrm>
            <a:off x="6354299" y="2048369"/>
            <a:ext cx="464190" cy="464190"/>
            <a:chOff x="304800" y="1531612"/>
            <a:chExt cx="578788" cy="578788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6326861-F431-45F5-B5C5-FE9E44CFCB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1531612"/>
              <a:ext cx="578788" cy="578788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B5F73FC0-C1C8-4D59-B496-C4C086421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23633" y="1652636"/>
              <a:ext cx="325798" cy="314564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D476ED0-BB57-486F-8F66-FDAC2B331CC4}"/>
              </a:ext>
            </a:extLst>
          </p:cNvPr>
          <p:cNvGrpSpPr/>
          <p:nvPr/>
        </p:nvGrpSpPr>
        <p:grpSpPr>
          <a:xfrm>
            <a:off x="6354299" y="2668303"/>
            <a:ext cx="464190" cy="464190"/>
            <a:chOff x="304800" y="2300939"/>
            <a:chExt cx="578788" cy="578788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8E602D4A-0133-4881-8A5C-73DF4EE99C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2300939"/>
              <a:ext cx="578788" cy="578788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77D6805E-1094-470E-911E-EF374EAC4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18131" y="2395109"/>
              <a:ext cx="372250" cy="37225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2B1E3CB-6A72-4539-A873-92E555A8B278}"/>
              </a:ext>
            </a:extLst>
          </p:cNvPr>
          <p:cNvGrpSpPr/>
          <p:nvPr/>
        </p:nvGrpSpPr>
        <p:grpSpPr>
          <a:xfrm>
            <a:off x="6354299" y="3288237"/>
            <a:ext cx="464190" cy="464190"/>
            <a:chOff x="304800" y="3070266"/>
            <a:chExt cx="578788" cy="578788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A70FFDB-24B3-4C59-AA81-3034E9E088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3070266"/>
              <a:ext cx="578788" cy="578788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DB6215E1-DBC0-41DA-9D39-F9C20B0CD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97219" y="3154674"/>
              <a:ext cx="402416" cy="402414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215CD48-3CE9-48ED-AAF0-E6ED173AFF4F}"/>
              </a:ext>
            </a:extLst>
          </p:cNvPr>
          <p:cNvGrpSpPr/>
          <p:nvPr/>
        </p:nvGrpSpPr>
        <p:grpSpPr>
          <a:xfrm>
            <a:off x="6354299" y="3908171"/>
            <a:ext cx="464190" cy="464190"/>
            <a:chOff x="304800" y="3839593"/>
            <a:chExt cx="578788" cy="578788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9C20014-2580-4908-A8BC-590201F76B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3839593"/>
              <a:ext cx="578788" cy="578788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052BD31B-1810-4C6F-96A5-45CF481CC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441701" y="3911057"/>
              <a:ext cx="298575" cy="41547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24C453F-FA9B-405F-B88E-DEB0E02514FC}"/>
              </a:ext>
            </a:extLst>
          </p:cNvPr>
          <p:cNvGrpSpPr/>
          <p:nvPr/>
        </p:nvGrpSpPr>
        <p:grpSpPr>
          <a:xfrm>
            <a:off x="6354299" y="4528107"/>
            <a:ext cx="464190" cy="464190"/>
            <a:chOff x="304800" y="4608918"/>
            <a:chExt cx="578788" cy="578788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1A4E06D-561D-4BC5-8230-6E3E093A68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4800" y="4608918"/>
              <a:ext cx="578788" cy="578788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Arial" charset="0"/>
                <a:ea typeface="HGP創英角ｺﾞｼｯｸUB" pitchFamily="50" charset="-128"/>
                <a:cs typeface="+mn-cs"/>
              </a:endParaRPr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301761F3-0D36-4DF0-BF67-D813AA52B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463617" y="4673112"/>
              <a:ext cx="266020" cy="421195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9E76D9B4-157F-4C0A-A9A8-F029FA58DED5}"/>
              </a:ext>
            </a:extLst>
          </p:cNvPr>
          <p:cNvSpPr txBox="1"/>
          <p:nvPr/>
        </p:nvSpPr>
        <p:spPr>
          <a:xfrm>
            <a:off x="1167129" y="2054278"/>
            <a:ext cx="4482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Recommendations for risk-based screening fail to identify patients due to poor clinician awareness of risk groups.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2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D50688E-47AC-4748-AEFF-0F178C6C487D}"/>
              </a:ext>
            </a:extLst>
          </p:cNvPr>
          <p:cNvSpPr txBox="1"/>
          <p:nvPr/>
        </p:nvSpPr>
        <p:spPr>
          <a:xfrm>
            <a:off x="1167130" y="2669565"/>
            <a:ext cx="4516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Poor clinician and patient awareness of HDV screening, diagnosis and prevention.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2,3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03661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D13BEC1-4912-4CA2-971C-5A29AA44FAC8}"/>
              </a:ext>
            </a:extLst>
          </p:cNvPr>
          <p:cNvSpPr txBox="1"/>
          <p:nvPr/>
        </p:nvSpPr>
        <p:spPr>
          <a:xfrm>
            <a:off x="1166224" y="3291350"/>
            <a:ext cx="4516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Barriers to care in high-risk populations exist, including access to doctors.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03661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6DD8322-B164-4F1E-B656-AD456B743E00}"/>
              </a:ext>
            </a:extLst>
          </p:cNvPr>
          <p:cNvSpPr txBox="1"/>
          <p:nvPr/>
        </p:nvSpPr>
        <p:spPr>
          <a:xfrm>
            <a:off x="1166225" y="3910403"/>
            <a:ext cx="4370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Screening guidance recommendations vary and are based on provider discretion.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4-7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5E9D4B0-D9F6-49FE-AEFB-E437E7287417}"/>
              </a:ext>
            </a:extLst>
          </p:cNvPr>
          <p:cNvSpPr txBox="1"/>
          <p:nvPr/>
        </p:nvSpPr>
        <p:spPr>
          <a:xfrm>
            <a:off x="1166224" y="4528977"/>
            <a:ext cx="4516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Reliability of laboratory derived tests (LDTs) vary between tests and across genotypes.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8–10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03661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B987C13-1E76-4487-A0FB-D3803DE4BB98}"/>
              </a:ext>
            </a:extLst>
          </p:cNvPr>
          <p:cNvSpPr txBox="1"/>
          <p:nvPr/>
        </p:nvSpPr>
        <p:spPr>
          <a:xfrm>
            <a:off x="6875788" y="2144750"/>
            <a:ext cx="4985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Include hepatitis delta as a disease reportable to the CDC.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D73AE0-398A-45DB-97D0-F897C8FC1C18}"/>
              </a:ext>
            </a:extLst>
          </p:cNvPr>
          <p:cNvSpPr txBox="1"/>
          <p:nvPr/>
        </p:nvSpPr>
        <p:spPr>
          <a:xfrm>
            <a:off x="6895912" y="2667751"/>
            <a:ext cx="4985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Provide educational initiatives for provider awareness, as well as targeted, patient-centered education on hepatitis delta.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D3CD416-A227-408F-A4F7-5F3F15B8BFDF}"/>
              </a:ext>
            </a:extLst>
          </p:cNvPr>
          <p:cNvSpPr txBox="1"/>
          <p:nvPr/>
        </p:nvSpPr>
        <p:spPr>
          <a:xfrm>
            <a:off x="6895912" y="3378801"/>
            <a:ext cx="4985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Increase access to HBV vaccinations, testing, and care.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8414E0-01EB-4BFE-8B00-3E57ECED967E}"/>
              </a:ext>
            </a:extLst>
          </p:cNvPr>
          <p:cNvSpPr txBox="1"/>
          <p:nvPr/>
        </p:nvSpPr>
        <p:spPr>
          <a:xfrm>
            <a:off x="6895912" y="3896316"/>
            <a:ext cx="4946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Develop HDV-specific screening guidelines.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Implement anti-HDV reflex testing.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285E225-326F-4015-B3E4-78A43604FD7B}"/>
              </a:ext>
            </a:extLst>
          </p:cNvPr>
          <p:cNvSpPr txBox="1"/>
          <p:nvPr/>
        </p:nvSpPr>
        <p:spPr>
          <a:xfrm>
            <a:off x="6895912" y="4528977"/>
            <a:ext cx="4985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Evaluate the appropriate LLoD for HDV RNA assays.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Design HDV RNA tests with sensitivity to non-HDV-1 genotypes.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48F782-6DFB-4BC1-9273-83F80844898F}"/>
              </a:ext>
            </a:extLst>
          </p:cNvPr>
          <p:cNvSpPr txBox="1"/>
          <p:nvPr/>
        </p:nvSpPr>
        <p:spPr>
          <a:xfrm>
            <a:off x="1156459" y="965665"/>
            <a:ext cx="3595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Challenges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07E97F7-0C99-4AC9-953D-DC806AB0D37B}"/>
              </a:ext>
            </a:extLst>
          </p:cNvPr>
          <p:cNvSpPr txBox="1"/>
          <p:nvPr/>
        </p:nvSpPr>
        <p:spPr>
          <a:xfrm>
            <a:off x="6875788" y="971103"/>
            <a:ext cx="3595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Potential Solutions</a:t>
            </a:r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38D4C73A-F1EB-4F48-B78A-5D844764F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1460741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B91A4C72-39FE-4ED6-BE3D-BD9F5DE31E6D}"/>
              </a:ext>
            </a:extLst>
          </p:cNvPr>
          <p:cNvSpPr/>
          <p:nvPr/>
        </p:nvSpPr>
        <p:spPr bwMode="auto">
          <a:xfrm>
            <a:off x="2886148" y="4138593"/>
            <a:ext cx="549890" cy="96151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D11B9DC-06E7-4431-AD0C-B7C27E0B4CB6}"/>
              </a:ext>
            </a:extLst>
          </p:cNvPr>
          <p:cNvSpPr/>
          <p:nvPr/>
        </p:nvSpPr>
        <p:spPr bwMode="auto">
          <a:xfrm>
            <a:off x="3603550" y="2688168"/>
            <a:ext cx="549890" cy="241194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722BE-43CA-4134-8AD7-B9CF31744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403" y="100343"/>
            <a:ext cx="10872444" cy="1103313"/>
          </a:xfrm>
        </p:spPr>
        <p:txBody>
          <a:bodyPr/>
          <a:lstStyle/>
          <a:p>
            <a:r>
              <a:rPr lang="en-US" sz="3200" dirty="0"/>
              <a:t>HBsAg-Positive Reflex to Anti-HDV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31BE030-45CE-4DEC-A3B7-6422FD0B9F26}"/>
              </a:ext>
            </a:extLst>
          </p:cNvPr>
          <p:cNvSpPr txBox="1">
            <a:spLocks/>
          </p:cNvSpPr>
          <p:nvPr/>
        </p:nvSpPr>
        <p:spPr bwMode="auto">
          <a:xfrm>
            <a:off x="595050" y="1537712"/>
            <a:ext cx="11057688" cy="411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Cross-sectional analysis of HDV testing among HBsAg-positive patients at 2 London Centers, 2005-2012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55B390-C76C-41C8-B055-675246471D94}"/>
              </a:ext>
            </a:extLst>
          </p:cNvPr>
          <p:cNvSpPr txBox="1"/>
          <p:nvPr/>
        </p:nvSpPr>
        <p:spPr bwMode="auto">
          <a:xfrm>
            <a:off x="595050" y="5644826"/>
            <a:ext cx="102665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Center with a reflex laboratory algorithm achieved anti-HDV testing of almost all first HBsAg-positive samples over a 12-yr period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F92CB9-C32C-4D21-A705-25FD5848A5DA}"/>
              </a:ext>
            </a:extLst>
          </p:cNvPr>
          <p:cNvSpPr txBox="1"/>
          <p:nvPr/>
        </p:nvSpPr>
        <p:spPr bwMode="auto">
          <a:xfrm>
            <a:off x="153747" y="6555385"/>
            <a:ext cx="18229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Trebuchet MS" panose="020B0603020202020204" pitchFamily="34" charset="0"/>
              </a:rPr>
              <a:t>El Bouzidi. J Clin Virol. 2015;66:33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86E17E-B08E-4852-9C5D-6AE1AE0DDC41}"/>
              </a:ext>
            </a:extLst>
          </p:cNvPr>
          <p:cNvSpPr txBox="1"/>
          <p:nvPr/>
        </p:nvSpPr>
        <p:spPr bwMode="auto">
          <a:xfrm>
            <a:off x="3240924" y="1898655"/>
            <a:ext cx="5710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HDV Testing Based on Provider Discretion or Reflex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F733B4-E11D-48FC-B609-F1967022AC31}"/>
              </a:ext>
            </a:extLst>
          </p:cNvPr>
          <p:cNvSpPr txBox="1"/>
          <p:nvPr/>
        </p:nvSpPr>
        <p:spPr bwMode="auto">
          <a:xfrm rot="16200000">
            <a:off x="1012349" y="3700876"/>
            <a:ext cx="13252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(%)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41018A-7E47-4CFD-921E-DB31DB96F28F}"/>
              </a:ext>
            </a:extLst>
          </p:cNvPr>
          <p:cNvSpPr txBox="1"/>
          <p:nvPr/>
        </p:nvSpPr>
        <p:spPr bwMode="auto">
          <a:xfrm>
            <a:off x="2886694" y="5100111"/>
            <a:ext cx="12764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HDV Tested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188E68-19E8-4A9C-8DA2-AD75786AAEAE}"/>
              </a:ext>
            </a:extLst>
          </p:cNvPr>
          <p:cNvSpPr txBox="1"/>
          <p:nvPr/>
        </p:nvSpPr>
        <p:spPr bwMode="auto">
          <a:xfrm>
            <a:off x="5507564" y="5100111"/>
            <a:ext cx="10768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Anti-HDV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D559E1-7DCE-4742-AD70-264393554D91}"/>
              </a:ext>
            </a:extLst>
          </p:cNvPr>
          <p:cNvSpPr txBox="1"/>
          <p:nvPr/>
        </p:nvSpPr>
        <p:spPr bwMode="auto">
          <a:xfrm>
            <a:off x="7584985" y="5100111"/>
            <a:ext cx="18895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HDV RNA Positive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8E43BE7-2D93-4B12-A283-9FB877CF3BBF}"/>
              </a:ext>
            </a:extLst>
          </p:cNvPr>
          <p:cNvGrpSpPr/>
          <p:nvPr/>
        </p:nvGrpSpPr>
        <p:grpSpPr>
          <a:xfrm>
            <a:off x="9263537" y="2821840"/>
            <a:ext cx="2068626" cy="584775"/>
            <a:chOff x="9244507" y="2427406"/>
            <a:chExt cx="2068626" cy="5847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0E5F0B9-BB50-4908-B3D1-AED5ABA23238}"/>
                </a:ext>
              </a:extLst>
            </p:cNvPr>
            <p:cNvSpPr txBox="1"/>
            <p:nvPr/>
          </p:nvSpPr>
          <p:spPr bwMode="auto">
            <a:xfrm>
              <a:off x="9390812" y="2427406"/>
              <a:ext cx="19223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Provider discretion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Reflex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9095579-C1D2-4FF8-B03C-58A6B69765C0}"/>
                </a:ext>
              </a:extLst>
            </p:cNvPr>
            <p:cNvSpPr/>
            <p:nvPr/>
          </p:nvSpPr>
          <p:spPr bwMode="auto">
            <a:xfrm>
              <a:off x="9244507" y="2552700"/>
              <a:ext cx="146304" cy="1463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133B4F-19F9-4490-9E31-C8E917D9683B}"/>
                </a:ext>
              </a:extLst>
            </p:cNvPr>
            <p:cNvSpPr/>
            <p:nvPr/>
          </p:nvSpPr>
          <p:spPr bwMode="auto">
            <a:xfrm>
              <a:off x="9244507" y="2826635"/>
              <a:ext cx="146304" cy="1463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5EF827-ECE0-4ADA-90B3-15CF79795C00}"/>
              </a:ext>
            </a:extLst>
          </p:cNvPr>
          <p:cNvSpPr/>
          <p:nvPr/>
        </p:nvSpPr>
        <p:spPr bwMode="auto">
          <a:xfrm>
            <a:off x="2279650" y="2669334"/>
            <a:ext cx="7473950" cy="2448766"/>
          </a:xfrm>
          <a:custGeom>
            <a:avLst/>
            <a:gdLst>
              <a:gd name="connsiteX0" fmla="*/ 0 w 7473950"/>
              <a:gd name="connsiteY0" fmla="*/ 0 h 2444750"/>
              <a:gd name="connsiteX1" fmla="*/ 0 w 7473950"/>
              <a:gd name="connsiteY1" fmla="*/ 2444750 h 2444750"/>
              <a:gd name="connsiteX2" fmla="*/ 7473950 w 7473950"/>
              <a:gd name="connsiteY2" fmla="*/ 2444750 h 244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73950" h="2444750">
                <a:moveTo>
                  <a:pt x="0" y="0"/>
                </a:moveTo>
                <a:lnTo>
                  <a:pt x="0" y="2444750"/>
                </a:lnTo>
                <a:lnTo>
                  <a:pt x="7473950" y="244475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9F3880-17CF-4F93-97B8-5EB18B7ECD1C}"/>
              </a:ext>
            </a:extLst>
          </p:cNvPr>
          <p:cNvGrpSpPr/>
          <p:nvPr/>
        </p:nvGrpSpPr>
        <p:grpSpPr>
          <a:xfrm>
            <a:off x="1742644" y="2489942"/>
            <a:ext cx="549706" cy="2791233"/>
            <a:chOff x="1742644" y="2489942"/>
            <a:chExt cx="549706" cy="279123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2F5D6A-08BE-46F1-9B31-CE0774620348}"/>
                </a:ext>
              </a:extLst>
            </p:cNvPr>
            <p:cNvGrpSpPr/>
            <p:nvPr/>
          </p:nvGrpSpPr>
          <p:grpSpPr>
            <a:xfrm>
              <a:off x="1742644" y="2489942"/>
              <a:ext cx="535724" cy="2791233"/>
              <a:chOff x="1742644" y="2489942"/>
              <a:chExt cx="535724" cy="279123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070AD0B-EAC9-4143-88E5-E8034FB9B772}"/>
                  </a:ext>
                </a:extLst>
              </p:cNvPr>
              <p:cNvSpPr txBox="1"/>
              <p:nvPr/>
            </p:nvSpPr>
            <p:spPr bwMode="auto">
              <a:xfrm>
                <a:off x="1976682" y="4911843"/>
                <a:ext cx="3016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CAFDA5-FF9B-4CBC-A71D-F41044001BCA}"/>
                  </a:ext>
                </a:extLst>
              </p:cNvPr>
              <p:cNvSpPr txBox="1"/>
              <p:nvPr/>
            </p:nvSpPr>
            <p:spPr bwMode="auto">
              <a:xfrm>
                <a:off x="1859664" y="4432413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0F77D6-8864-476F-B375-7F4DAB0AB132}"/>
                  </a:ext>
                </a:extLst>
              </p:cNvPr>
              <p:cNvSpPr txBox="1"/>
              <p:nvPr/>
            </p:nvSpPr>
            <p:spPr bwMode="auto">
              <a:xfrm>
                <a:off x="1859664" y="3947601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40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56EAD86-5D74-4585-99F5-83B58502BFF8}"/>
                  </a:ext>
                </a:extLst>
              </p:cNvPr>
              <p:cNvSpPr txBox="1"/>
              <p:nvPr/>
            </p:nvSpPr>
            <p:spPr bwMode="auto">
              <a:xfrm>
                <a:off x="1859664" y="3468171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60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A31D0FC-AC00-4509-BA5F-5C7E39460D31}"/>
                  </a:ext>
                </a:extLst>
              </p:cNvPr>
              <p:cNvSpPr txBox="1"/>
              <p:nvPr/>
            </p:nvSpPr>
            <p:spPr bwMode="auto">
              <a:xfrm>
                <a:off x="1859664" y="2969372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80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B30DDAE-153D-4867-A707-84A6305C1700}"/>
                  </a:ext>
                </a:extLst>
              </p:cNvPr>
              <p:cNvSpPr txBox="1"/>
              <p:nvPr/>
            </p:nvSpPr>
            <p:spPr bwMode="auto">
              <a:xfrm>
                <a:off x="1742644" y="2489942"/>
                <a:ext cx="53572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100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55AE91E-7A21-4C51-AE35-B89A4426915D}"/>
                </a:ext>
              </a:extLst>
            </p:cNvPr>
            <p:cNvGrpSpPr/>
            <p:nvPr/>
          </p:nvGrpSpPr>
          <p:grpSpPr>
            <a:xfrm>
              <a:off x="2203450" y="2669334"/>
              <a:ext cx="88900" cy="2448766"/>
              <a:chOff x="2070100" y="2669334"/>
              <a:chExt cx="1066800" cy="2448766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9536F3C-B6BB-4C90-A09C-6BF5810A5B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2669334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66FB548-F6FE-422B-81C3-0EF3A2D967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3159087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B4E91FA-D421-4B33-A8BB-AC05A3F987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3648840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E25DB2B-C881-4FD5-B8E1-4366CA9A83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4138593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D5CA452-5311-4C72-B849-EECEEADB08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4628346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855055E-77CF-4A65-BE3C-E3D10575E8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5118100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9C731DD-5C3C-47DF-9F69-6C613C0351D8}"/>
              </a:ext>
            </a:extLst>
          </p:cNvPr>
          <p:cNvGrpSpPr/>
          <p:nvPr/>
        </p:nvGrpSpPr>
        <p:grpSpPr>
          <a:xfrm rot="5400000">
            <a:off x="5956701" y="1435500"/>
            <a:ext cx="114298" cy="7479502"/>
            <a:chOff x="2070100" y="2183504"/>
            <a:chExt cx="1066801" cy="293459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E37166A-581B-4979-A383-27B1CBF9B5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0" y="3159087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BE28B47-68AC-4B71-902F-CC3E27DBCD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0" y="4138593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E4A1093-72CF-46DC-B152-8716AF06B4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0" y="5118100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B507A1E-B485-4489-9CF9-491ED82AD9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1" y="2183504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7FF39CC-DDEB-4F64-ABEC-A61FA16488A7}"/>
              </a:ext>
            </a:extLst>
          </p:cNvPr>
          <p:cNvSpPr txBox="1"/>
          <p:nvPr/>
        </p:nvSpPr>
        <p:spPr bwMode="auto">
          <a:xfrm>
            <a:off x="2930599" y="4628346"/>
            <a:ext cx="4587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168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F87CB05-8B14-4B1B-8960-2B2B97BDAD17}"/>
              </a:ext>
            </a:extLst>
          </p:cNvPr>
          <p:cNvSpPr txBox="1"/>
          <p:nvPr/>
        </p:nvSpPr>
        <p:spPr bwMode="auto">
          <a:xfrm>
            <a:off x="3596070" y="4628346"/>
            <a:ext cx="550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3543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3563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6CB151C-BD1F-4061-9170-8EA400A83763}"/>
              </a:ext>
            </a:extLst>
          </p:cNvPr>
          <p:cNvSpPr txBox="1"/>
          <p:nvPr/>
        </p:nvSpPr>
        <p:spPr bwMode="auto">
          <a:xfrm>
            <a:off x="2825316" y="3805601"/>
            <a:ext cx="596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40.0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EE371CC-F7F5-4600-A31F-FFAF7A46D1C0}"/>
              </a:ext>
            </a:extLst>
          </p:cNvPr>
          <p:cNvSpPr txBox="1"/>
          <p:nvPr/>
        </p:nvSpPr>
        <p:spPr bwMode="auto">
          <a:xfrm>
            <a:off x="3578078" y="2363782"/>
            <a:ext cx="596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99.4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F397680-C4DE-40F8-99C1-B4FDA6877AC9}"/>
              </a:ext>
            </a:extLst>
          </p:cNvPr>
          <p:cNvSpPr txBox="1"/>
          <p:nvPr/>
        </p:nvSpPr>
        <p:spPr bwMode="auto">
          <a:xfrm>
            <a:off x="5263626" y="4651794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&lt;1.0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A9D790-29F5-489A-9358-3BF81DEA4DA1}"/>
              </a:ext>
            </a:extLst>
          </p:cNvPr>
          <p:cNvSpPr txBox="1"/>
          <p:nvPr/>
        </p:nvSpPr>
        <p:spPr bwMode="auto">
          <a:xfrm>
            <a:off x="6138977" y="4651794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4.5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5EE5497-D602-4C01-A6E9-3A2A342F0CFF}"/>
              </a:ext>
            </a:extLst>
          </p:cNvPr>
          <p:cNvSpPr txBox="1"/>
          <p:nvPr/>
        </p:nvSpPr>
        <p:spPr bwMode="auto">
          <a:xfrm>
            <a:off x="7724402" y="4651794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&lt;1.0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92E9030-58A5-4962-A8DF-8997B885FC98}"/>
              </a:ext>
            </a:extLst>
          </p:cNvPr>
          <p:cNvSpPr txBox="1"/>
          <p:nvPr/>
        </p:nvSpPr>
        <p:spPr bwMode="auto">
          <a:xfrm>
            <a:off x="8578487" y="4651794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&lt;1.0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D79E0E1-F844-42BF-BC15-7F129665CE1C}"/>
              </a:ext>
            </a:extLst>
          </p:cNvPr>
          <p:cNvSpPr/>
          <p:nvPr/>
        </p:nvSpPr>
        <p:spPr bwMode="auto">
          <a:xfrm>
            <a:off x="6093135" y="5016500"/>
            <a:ext cx="549890" cy="83607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0" name="Picture 10" descr="United kingdom flag in glossy round button of Vector Image">
            <a:extLst>
              <a:ext uri="{FF2B5EF4-FFF2-40B4-BE49-F238E27FC236}">
                <a16:creationId xmlns:a16="http://schemas.microsoft.com/office/drawing/2014/main" id="{C84ED29A-3CC4-4BA3-926C-A76C32B93E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5" t="7070" r="7501" b="14542"/>
          <a:stretch/>
        </p:blipFill>
        <p:spPr bwMode="auto">
          <a:xfrm>
            <a:off x="10882538" y="50007"/>
            <a:ext cx="948879" cy="94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3">
            <a:extLst>
              <a:ext uri="{FF2B5EF4-FFF2-40B4-BE49-F238E27FC236}">
                <a16:creationId xmlns:a16="http://schemas.microsoft.com/office/drawing/2014/main" id="{8F729381-39D0-49B9-A1BF-FCAAAEA96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627546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>
            <a:extLst>
              <a:ext uri="{FF2B5EF4-FFF2-40B4-BE49-F238E27FC236}">
                <a16:creationId xmlns:a16="http://schemas.microsoft.com/office/drawing/2014/main" id="{6F579299-3EEF-4765-A234-EBBDBC0D8C7C}"/>
              </a:ext>
            </a:extLst>
          </p:cNvPr>
          <p:cNvSpPr txBox="1"/>
          <p:nvPr/>
        </p:nvSpPr>
        <p:spPr>
          <a:xfrm>
            <a:off x="6417466" y="4940259"/>
            <a:ext cx="918124" cy="459700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RNA+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n=35 (70%*)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/>
            </a:endParaRPr>
          </a:p>
        </p:txBody>
      </p:sp>
      <p:graphicFrame>
        <p:nvGraphicFramePr>
          <p:cNvPr id="64" name="Chart 63">
            <a:extLst>
              <a:ext uri="{FF2B5EF4-FFF2-40B4-BE49-F238E27FC236}">
                <a16:creationId xmlns:a16="http://schemas.microsoft.com/office/drawing/2014/main" id="{A6CBA6CF-11A1-6077-32C0-5FFF1CA19E56}"/>
              </a:ext>
            </a:extLst>
          </p:cNvPr>
          <p:cNvGraphicFramePr/>
          <p:nvPr/>
        </p:nvGraphicFramePr>
        <p:xfrm>
          <a:off x="7103643" y="2333348"/>
          <a:ext cx="4331103" cy="3445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3" name="TextBox 46">
            <a:extLst>
              <a:ext uri="{FF2B5EF4-FFF2-40B4-BE49-F238E27FC236}">
                <a16:creationId xmlns:a16="http://schemas.microsoft.com/office/drawing/2014/main" id="{1FC7171A-6CCB-601B-A28F-3EA3F3122C12}"/>
              </a:ext>
            </a:extLst>
          </p:cNvPr>
          <p:cNvSpPr txBox="1"/>
          <p:nvPr/>
        </p:nvSpPr>
        <p:spPr>
          <a:xfrm>
            <a:off x="3361122" y="2133112"/>
            <a:ext cx="20102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A7212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Post reflex test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A7212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(Jan–Dec 2021)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A7212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4404C7B-7DEF-4CF0-8E47-7743E8E923EF}"/>
              </a:ext>
            </a:extLst>
          </p:cNvPr>
          <p:cNvSpPr txBox="1">
            <a:spLocks/>
          </p:cNvSpPr>
          <p:nvPr/>
        </p:nvSpPr>
        <p:spPr>
          <a:xfrm>
            <a:off x="582895" y="153988"/>
            <a:ext cx="10972800" cy="3032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9051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800" b="0" i="1" kern="1600" spc="-50" baseline="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4032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8096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600" cap="none" spc="0" normalizeH="0" baseline="0" noProof="0">
              <a:ln>
                <a:noFill/>
              </a:ln>
              <a:solidFill>
                <a:srgbClr val="54565B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F2CDEC1-FC7E-5FFD-BE37-3FB5C1381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2DFDE4E-3F09-62AA-6708-771F88565BA3}"/>
              </a:ext>
            </a:extLst>
          </p:cNvPr>
          <p:cNvSpPr txBox="1">
            <a:spLocks/>
          </p:cNvSpPr>
          <p:nvPr/>
        </p:nvSpPr>
        <p:spPr>
          <a:xfrm>
            <a:off x="345187" y="1439509"/>
            <a:ext cx="11429612" cy="361526"/>
          </a:xfrm>
          <a:prstGeom prst="rect">
            <a:avLst/>
          </a:prstGeom>
          <a:solidFill>
            <a:srgbClr val="20366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  <a:defRPr lang="en-US" sz="1800" b="0" i="1" kern="1600" spc="-5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2873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6937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6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Analysis of HBsAg+ samples before and after anti-HDV reflex test implementation in an academic hospital and 17 primary care centers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56ABEF-A142-2750-5D5C-39D49AC1B3A2}"/>
              </a:ext>
            </a:extLst>
          </p:cNvPr>
          <p:cNvSpPr txBox="1"/>
          <p:nvPr/>
        </p:nvSpPr>
        <p:spPr>
          <a:xfrm>
            <a:off x="7011653" y="1860414"/>
            <a:ext cx="4763146" cy="307777"/>
          </a:xfrm>
          <a:prstGeom prst="rect">
            <a:avLst/>
          </a:prstGeom>
          <a:solidFill>
            <a:srgbClr val="C50E3C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Anti-HDV+ Cases Detected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42" name="TextBox 46">
            <a:extLst>
              <a:ext uri="{FF2B5EF4-FFF2-40B4-BE49-F238E27FC236}">
                <a16:creationId xmlns:a16="http://schemas.microsoft.com/office/drawing/2014/main" id="{812C8231-85B7-427E-82FA-C61D7E02CA55}"/>
              </a:ext>
            </a:extLst>
          </p:cNvPr>
          <p:cNvSpPr txBox="1"/>
          <p:nvPr/>
        </p:nvSpPr>
        <p:spPr>
          <a:xfrm>
            <a:off x="345187" y="1860414"/>
            <a:ext cx="6361638" cy="307777"/>
          </a:xfrm>
          <a:prstGeom prst="rect">
            <a:avLst/>
          </a:prstGeom>
          <a:solidFill>
            <a:srgbClr val="C50E3C"/>
          </a:solidFill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Screening Cascade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82D587F4-FEA6-4594-5036-C74FC1CC7E67}"/>
              </a:ext>
            </a:extLst>
          </p:cNvPr>
          <p:cNvGrpSpPr/>
          <p:nvPr/>
        </p:nvGrpSpPr>
        <p:grpSpPr>
          <a:xfrm>
            <a:off x="7793810" y="2203659"/>
            <a:ext cx="4451805" cy="261610"/>
            <a:chOff x="7459996" y="2364511"/>
            <a:chExt cx="4451805" cy="261610"/>
          </a:xfrm>
        </p:grpSpPr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2D28FE8-CDCF-A357-B4B8-E845B74B665A}"/>
                </a:ext>
              </a:extLst>
            </p:cNvPr>
            <p:cNvGrpSpPr/>
            <p:nvPr/>
          </p:nvGrpSpPr>
          <p:grpSpPr>
            <a:xfrm>
              <a:off x="7459996" y="2364511"/>
              <a:ext cx="1745932" cy="261610"/>
              <a:chOff x="8004694" y="2384741"/>
              <a:chExt cx="1745932" cy="261610"/>
            </a:xfrm>
          </p:grpSpPr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CA8D0370-0617-4708-8E25-4CF36DCC4691}"/>
                  </a:ext>
                </a:extLst>
              </p:cNvPr>
              <p:cNvSpPr/>
              <p:nvPr/>
            </p:nvSpPr>
            <p:spPr>
              <a:xfrm>
                <a:off x="8004694" y="2435699"/>
                <a:ext cx="186708" cy="154355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7" name="TextBox 40">
                <a:extLst>
                  <a:ext uri="{FF2B5EF4-FFF2-40B4-BE49-F238E27FC236}">
                    <a16:creationId xmlns:a16="http://schemas.microsoft.com/office/drawing/2014/main" id="{33811715-CECC-4157-8FC5-F2F48C89ADD6}"/>
                  </a:ext>
                </a:extLst>
              </p:cNvPr>
              <p:cNvSpPr txBox="1"/>
              <p:nvPr/>
            </p:nvSpPr>
            <p:spPr>
              <a:xfrm>
                <a:off x="8191402" y="2384741"/>
                <a:ext cx="155922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+mn-ea"/>
                    <a:cs typeface="+mn-cs"/>
                  </a:rPr>
                  <a:t>HBsAg+</a:t>
                </a:r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096B857E-7724-B1CA-0A2A-EC9E41C7CD22}"/>
                </a:ext>
              </a:extLst>
            </p:cNvPr>
            <p:cNvGrpSpPr/>
            <p:nvPr/>
          </p:nvGrpSpPr>
          <p:grpSpPr>
            <a:xfrm>
              <a:off x="8529853" y="2364511"/>
              <a:ext cx="1745932" cy="261610"/>
              <a:chOff x="8120441" y="2663032"/>
              <a:chExt cx="1745932" cy="261610"/>
            </a:xfrm>
          </p:grpSpPr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5498858E-7EA4-4D61-8E0D-8E06F5500454}"/>
                  </a:ext>
                </a:extLst>
              </p:cNvPr>
              <p:cNvSpPr/>
              <p:nvPr/>
            </p:nvSpPr>
            <p:spPr>
              <a:xfrm>
                <a:off x="8120441" y="2713990"/>
                <a:ext cx="186708" cy="154355"/>
              </a:xfrm>
              <a:prstGeom prst="roundRect">
                <a:avLst/>
              </a:prstGeom>
              <a:solidFill>
                <a:srgbClr val="C50E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9" name="TextBox 42">
                <a:extLst>
                  <a:ext uri="{FF2B5EF4-FFF2-40B4-BE49-F238E27FC236}">
                    <a16:creationId xmlns:a16="http://schemas.microsoft.com/office/drawing/2014/main" id="{CC3A95AC-3827-49FD-B3C5-BB4D02981993}"/>
                  </a:ext>
                </a:extLst>
              </p:cNvPr>
              <p:cNvSpPr txBox="1"/>
              <p:nvPr/>
            </p:nvSpPr>
            <p:spPr>
              <a:xfrm>
                <a:off x="8307149" y="2663032"/>
                <a:ext cx="155922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+mn-ea"/>
                    <a:cs typeface="+mn-cs"/>
                  </a:rPr>
                  <a:t>Anti-HDV screened</a:t>
                </a: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CE624598-EDFF-C4D2-6EC9-181F400199E2}"/>
                </a:ext>
              </a:extLst>
            </p:cNvPr>
            <p:cNvGrpSpPr/>
            <p:nvPr/>
          </p:nvGrpSpPr>
          <p:grpSpPr>
            <a:xfrm>
              <a:off x="10165869" y="2364511"/>
              <a:ext cx="1745932" cy="261610"/>
              <a:chOff x="8004694" y="2943003"/>
              <a:chExt cx="1745932" cy="261610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D3D88397-8E88-4F9F-924E-8E726A72E077}"/>
                  </a:ext>
                </a:extLst>
              </p:cNvPr>
              <p:cNvSpPr/>
              <p:nvPr/>
            </p:nvSpPr>
            <p:spPr>
              <a:xfrm>
                <a:off x="8004694" y="2993961"/>
                <a:ext cx="186708" cy="154355"/>
              </a:xfrm>
              <a:prstGeom prst="roundRect">
                <a:avLst/>
              </a:prstGeom>
              <a:solidFill>
                <a:srgbClr val="8DC1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TextBox 45">
                <a:extLst>
                  <a:ext uri="{FF2B5EF4-FFF2-40B4-BE49-F238E27FC236}">
                    <a16:creationId xmlns:a16="http://schemas.microsoft.com/office/drawing/2014/main" id="{016F7CC2-A179-484F-A037-57116551C036}"/>
                  </a:ext>
                </a:extLst>
              </p:cNvPr>
              <p:cNvSpPr txBox="1"/>
              <p:nvPr/>
            </p:nvSpPr>
            <p:spPr>
              <a:xfrm>
                <a:off x="8191402" y="2943003"/>
                <a:ext cx="155922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+mn-ea"/>
                    <a:cs typeface="+mn-cs"/>
                  </a:rPr>
                  <a:t>Anti-HDV+</a:t>
                </a:r>
              </a:p>
            </p:txBody>
          </p:sp>
        </p:grpSp>
      </p:grpSp>
      <p:sp>
        <p:nvSpPr>
          <p:cNvPr id="62" name="TextBox 46">
            <a:extLst>
              <a:ext uri="{FF2B5EF4-FFF2-40B4-BE49-F238E27FC236}">
                <a16:creationId xmlns:a16="http://schemas.microsoft.com/office/drawing/2014/main" id="{2E725AF5-63BE-0300-ACAF-D0DAFFECF84C}"/>
              </a:ext>
            </a:extLst>
          </p:cNvPr>
          <p:cNvSpPr txBox="1"/>
          <p:nvPr/>
        </p:nvSpPr>
        <p:spPr>
          <a:xfrm>
            <a:off x="606652" y="2117606"/>
            <a:ext cx="20102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A7212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 reflex test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A7212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(2018–2020)</a:t>
            </a:r>
          </a:p>
        </p:txBody>
      </p:sp>
      <p:sp>
        <p:nvSpPr>
          <p:cNvPr id="65" name="TextBox 46">
            <a:extLst>
              <a:ext uri="{FF2B5EF4-FFF2-40B4-BE49-F238E27FC236}">
                <a16:creationId xmlns:a16="http://schemas.microsoft.com/office/drawing/2014/main" id="{B808E229-7B45-4C5B-8D11-DD5BAC816C0D}"/>
              </a:ext>
            </a:extLst>
          </p:cNvPr>
          <p:cNvSpPr txBox="1"/>
          <p:nvPr/>
        </p:nvSpPr>
        <p:spPr>
          <a:xfrm>
            <a:off x="10161686" y="5093413"/>
            <a:ext cx="1624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A7212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Reflex test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B3F444-9288-B095-A187-E0DC95F8528B}"/>
              </a:ext>
            </a:extLst>
          </p:cNvPr>
          <p:cNvSpPr/>
          <p:nvPr/>
        </p:nvSpPr>
        <p:spPr>
          <a:xfrm>
            <a:off x="10414745" y="2509012"/>
            <a:ext cx="1106696" cy="3002928"/>
          </a:xfrm>
          <a:prstGeom prst="roundRect">
            <a:avLst/>
          </a:prstGeom>
          <a:noFill/>
          <a:ln w="28575">
            <a:solidFill>
              <a:srgbClr val="A721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4F207A7-CFA1-ACBA-4D34-AB884C804E1B}"/>
              </a:ext>
            </a:extLst>
          </p:cNvPr>
          <p:cNvGrpSpPr/>
          <p:nvPr/>
        </p:nvGrpSpPr>
        <p:grpSpPr>
          <a:xfrm>
            <a:off x="387505" y="2627521"/>
            <a:ext cx="3056316" cy="2839985"/>
            <a:chOff x="456767" y="2478881"/>
            <a:chExt cx="3056316" cy="2240559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1101AE5-1C8B-4FE6-B77D-3D2690BEE965}"/>
                </a:ext>
              </a:extLst>
            </p:cNvPr>
            <p:cNvSpPr/>
            <p:nvPr/>
          </p:nvSpPr>
          <p:spPr>
            <a:xfrm>
              <a:off x="1012266" y="2478881"/>
              <a:ext cx="1296000" cy="52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HBsAg+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n=1,492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C9DBA5F-35FB-4FF5-A525-2941C6766A6B}"/>
                </a:ext>
              </a:extLst>
            </p:cNvPr>
            <p:cNvSpPr/>
            <p:nvPr/>
          </p:nvSpPr>
          <p:spPr>
            <a:xfrm>
              <a:off x="1701423" y="3330358"/>
              <a:ext cx="1188000" cy="525600"/>
            </a:xfrm>
            <a:prstGeom prst="roundRect">
              <a:avLst/>
            </a:prstGeom>
            <a:solidFill>
              <a:srgbClr val="C50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 screening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(8%)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84CC8B2-4FDA-4D3E-96AF-608DBA8AEE78}"/>
                </a:ext>
              </a:extLst>
            </p:cNvPr>
            <p:cNvSpPr/>
            <p:nvPr/>
          </p:nvSpPr>
          <p:spPr>
            <a:xfrm>
              <a:off x="1089723" y="4188524"/>
              <a:ext cx="1188000" cy="525600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</a:t>
              </a: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−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n=103 (90%)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1CE85D71-9D48-846E-E7F7-3182E39B0535}"/>
                </a:ext>
              </a:extLst>
            </p:cNvPr>
            <p:cNvSpPr/>
            <p:nvPr/>
          </p:nvSpPr>
          <p:spPr>
            <a:xfrm>
              <a:off x="456767" y="3330358"/>
              <a:ext cx="1188000" cy="525600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No HDV</a:t>
              </a:r>
              <a:b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</a:b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screening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(92%)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3C0AAD14-5687-07A5-61C6-1AF5ECF8A81D}"/>
                </a:ext>
              </a:extLst>
            </p:cNvPr>
            <p:cNvGrpSpPr/>
            <p:nvPr/>
          </p:nvGrpSpPr>
          <p:grpSpPr>
            <a:xfrm>
              <a:off x="1050768" y="3004480"/>
              <a:ext cx="1244655" cy="325878"/>
              <a:chOff x="1050768" y="3004480"/>
              <a:chExt cx="1244655" cy="325878"/>
            </a:xfrm>
          </p:grpSpPr>
          <p:cxnSp>
            <p:nvCxnSpPr>
              <p:cNvPr id="72" name="Connector: Elbow 71">
                <a:extLst>
                  <a:ext uri="{FF2B5EF4-FFF2-40B4-BE49-F238E27FC236}">
                    <a16:creationId xmlns:a16="http://schemas.microsoft.com/office/drawing/2014/main" id="{01258CA5-AC38-60E5-ED2B-993331AA96AC}"/>
                  </a:ext>
                </a:extLst>
              </p:cNvPr>
              <p:cNvCxnSpPr>
                <a:cxnSpLocks/>
                <a:stCxn id="15" idx="2"/>
                <a:endCxn id="23" idx="0"/>
              </p:cNvCxnSpPr>
              <p:nvPr/>
            </p:nvCxnSpPr>
            <p:spPr>
              <a:xfrm rot="16200000" flipH="1">
                <a:off x="1814906" y="2849840"/>
                <a:ext cx="325877" cy="635157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or: Elbow 74">
                <a:extLst>
                  <a:ext uri="{FF2B5EF4-FFF2-40B4-BE49-F238E27FC236}">
                    <a16:creationId xmlns:a16="http://schemas.microsoft.com/office/drawing/2014/main" id="{BF6D8A16-34FF-1079-A0E1-74A769C75BED}"/>
                  </a:ext>
                </a:extLst>
              </p:cNvPr>
              <p:cNvCxnSpPr>
                <a:cxnSpLocks/>
                <a:stCxn id="15" idx="2"/>
                <a:endCxn id="66" idx="0"/>
              </p:cNvCxnSpPr>
              <p:nvPr/>
            </p:nvCxnSpPr>
            <p:spPr>
              <a:xfrm rot="5400000">
                <a:off x="1192579" y="2862670"/>
                <a:ext cx="325877" cy="60949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791DEA67-76C4-7A23-70EC-E4FD5E2F9398}"/>
                </a:ext>
              </a:extLst>
            </p:cNvPr>
            <p:cNvSpPr/>
            <p:nvPr/>
          </p:nvSpPr>
          <p:spPr>
            <a:xfrm>
              <a:off x="2325083" y="4193840"/>
              <a:ext cx="1188000" cy="525600"/>
            </a:xfrm>
            <a:prstGeom prst="roundRect">
              <a:avLst/>
            </a:prstGeom>
            <a:solidFill>
              <a:srgbClr val="8DC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Anti-HDV+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n=11 (10%)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924975FA-3D37-3933-8622-D3B7AF6ED3BA}"/>
                </a:ext>
              </a:extLst>
            </p:cNvPr>
            <p:cNvGrpSpPr/>
            <p:nvPr/>
          </p:nvGrpSpPr>
          <p:grpSpPr>
            <a:xfrm>
              <a:off x="1681062" y="3858464"/>
              <a:ext cx="1228723" cy="325878"/>
              <a:chOff x="1050768" y="3004480"/>
              <a:chExt cx="1228723" cy="325878"/>
            </a:xfrm>
          </p:grpSpPr>
          <p:cxnSp>
            <p:nvCxnSpPr>
              <p:cNvPr id="153" name="Connector: Elbow 152">
                <a:extLst>
                  <a:ext uri="{FF2B5EF4-FFF2-40B4-BE49-F238E27FC236}">
                    <a16:creationId xmlns:a16="http://schemas.microsoft.com/office/drawing/2014/main" id="{CC4E0378-E8AE-4D07-B29D-5E3EBBB1AEF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06940" y="2857806"/>
                <a:ext cx="325877" cy="619225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Connector: Elbow 153">
                <a:extLst>
                  <a:ext uri="{FF2B5EF4-FFF2-40B4-BE49-F238E27FC236}">
                    <a16:creationId xmlns:a16="http://schemas.microsoft.com/office/drawing/2014/main" id="{4463670B-D3DF-20F7-81C2-3EC1818533C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92579" y="2862670"/>
                <a:ext cx="325877" cy="60949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B537A4E-8F45-1D4E-08A1-5EC4B092BBF0}"/>
              </a:ext>
            </a:extLst>
          </p:cNvPr>
          <p:cNvGrpSpPr/>
          <p:nvPr/>
        </p:nvGrpSpPr>
        <p:grpSpPr>
          <a:xfrm>
            <a:off x="3178270" y="2633524"/>
            <a:ext cx="3056316" cy="2839985"/>
            <a:chOff x="456767" y="2478881"/>
            <a:chExt cx="3056316" cy="2240559"/>
          </a:xfrm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EE2AC8C-F6AD-A6A3-90DF-06E9184F84B8}"/>
                </a:ext>
              </a:extLst>
            </p:cNvPr>
            <p:cNvSpPr/>
            <p:nvPr/>
          </p:nvSpPr>
          <p:spPr>
            <a:xfrm>
              <a:off x="1012266" y="2478881"/>
              <a:ext cx="1296000" cy="52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HBsAg+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n=744</a:t>
              </a:r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DB8A8073-CC03-A524-154E-9DC980581872}"/>
                </a:ext>
              </a:extLst>
            </p:cNvPr>
            <p:cNvSpPr/>
            <p:nvPr/>
          </p:nvSpPr>
          <p:spPr>
            <a:xfrm>
              <a:off x="1701423" y="3330358"/>
              <a:ext cx="1188000" cy="525600"/>
            </a:xfrm>
            <a:prstGeom prst="roundRect">
              <a:avLst/>
            </a:prstGeom>
            <a:solidFill>
              <a:srgbClr val="C50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 screening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(93%)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E1DF41CF-773B-80EF-4EE4-6AD376649905}"/>
                </a:ext>
              </a:extLst>
            </p:cNvPr>
            <p:cNvSpPr/>
            <p:nvPr/>
          </p:nvSpPr>
          <p:spPr>
            <a:xfrm>
              <a:off x="1089723" y="4188524"/>
              <a:ext cx="1188000" cy="525600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Anti-HDV−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n=635 (92%)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7981EC3A-9FE1-2FC0-8932-C94C06FD06DA}"/>
                </a:ext>
              </a:extLst>
            </p:cNvPr>
            <p:cNvSpPr/>
            <p:nvPr/>
          </p:nvSpPr>
          <p:spPr>
            <a:xfrm>
              <a:off x="456767" y="3330358"/>
              <a:ext cx="1188000" cy="525600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No HDV</a:t>
              </a:r>
              <a:b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</a:b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screening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(7%)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D7BE6CCE-8595-184A-632A-E4756002C16D}"/>
                </a:ext>
              </a:extLst>
            </p:cNvPr>
            <p:cNvGrpSpPr/>
            <p:nvPr/>
          </p:nvGrpSpPr>
          <p:grpSpPr>
            <a:xfrm>
              <a:off x="1050768" y="3004480"/>
              <a:ext cx="1244655" cy="325878"/>
              <a:chOff x="1050768" y="3004480"/>
              <a:chExt cx="1244655" cy="325878"/>
            </a:xfrm>
          </p:grpSpPr>
          <p:cxnSp>
            <p:nvCxnSpPr>
              <p:cNvPr id="174" name="Connector: Elbow 173">
                <a:extLst>
                  <a:ext uri="{FF2B5EF4-FFF2-40B4-BE49-F238E27FC236}">
                    <a16:creationId xmlns:a16="http://schemas.microsoft.com/office/drawing/2014/main" id="{C379990F-5A65-EB5F-76B4-50477073FAF4}"/>
                  </a:ext>
                </a:extLst>
              </p:cNvPr>
              <p:cNvCxnSpPr>
                <a:cxnSpLocks/>
                <a:stCxn id="160" idx="2"/>
                <a:endCxn id="161" idx="0"/>
              </p:cNvCxnSpPr>
              <p:nvPr/>
            </p:nvCxnSpPr>
            <p:spPr>
              <a:xfrm rot="16200000" flipH="1">
                <a:off x="1814906" y="2849840"/>
                <a:ext cx="325877" cy="635157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nector: Elbow 174">
                <a:extLst>
                  <a:ext uri="{FF2B5EF4-FFF2-40B4-BE49-F238E27FC236}">
                    <a16:creationId xmlns:a16="http://schemas.microsoft.com/office/drawing/2014/main" id="{CA920E91-63E7-F9D2-AEE0-27EDA0764B42}"/>
                  </a:ext>
                </a:extLst>
              </p:cNvPr>
              <p:cNvCxnSpPr>
                <a:cxnSpLocks/>
                <a:stCxn id="160" idx="2"/>
                <a:endCxn id="165" idx="0"/>
              </p:cNvCxnSpPr>
              <p:nvPr/>
            </p:nvCxnSpPr>
            <p:spPr>
              <a:xfrm rot="5400000">
                <a:off x="1192579" y="2862670"/>
                <a:ext cx="325877" cy="60949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F5A23792-881C-D044-1DFE-FEBDDB27580B}"/>
                </a:ext>
              </a:extLst>
            </p:cNvPr>
            <p:cNvSpPr/>
            <p:nvPr/>
          </p:nvSpPr>
          <p:spPr>
            <a:xfrm>
              <a:off x="2325083" y="4193840"/>
              <a:ext cx="1188000" cy="525600"/>
            </a:xfrm>
            <a:prstGeom prst="roundRect">
              <a:avLst/>
            </a:prstGeom>
            <a:solidFill>
              <a:srgbClr val="8DC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Anti-HDV+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n=56 (8%)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C71E1119-3C50-DF68-89DD-C8533D71D651}"/>
                </a:ext>
              </a:extLst>
            </p:cNvPr>
            <p:cNvGrpSpPr/>
            <p:nvPr/>
          </p:nvGrpSpPr>
          <p:grpSpPr>
            <a:xfrm>
              <a:off x="1681062" y="3858464"/>
              <a:ext cx="1228723" cy="325878"/>
              <a:chOff x="1050768" y="3004480"/>
              <a:chExt cx="1228723" cy="325878"/>
            </a:xfrm>
          </p:grpSpPr>
          <p:cxnSp>
            <p:nvCxnSpPr>
              <p:cNvPr id="172" name="Connector: Elbow 171">
                <a:extLst>
                  <a:ext uri="{FF2B5EF4-FFF2-40B4-BE49-F238E27FC236}">
                    <a16:creationId xmlns:a16="http://schemas.microsoft.com/office/drawing/2014/main" id="{B0D94A41-8500-50B4-5380-C15E2EF4C73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06940" y="2857806"/>
                <a:ext cx="325877" cy="619225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nector: Elbow 172">
                <a:extLst>
                  <a:ext uri="{FF2B5EF4-FFF2-40B4-BE49-F238E27FC236}">
                    <a16:creationId xmlns:a16="http://schemas.microsoft.com/office/drawing/2014/main" id="{52000687-26FF-4BDA-7058-035459DBEC4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92579" y="2862670"/>
                <a:ext cx="325877" cy="60949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067BD02A-4C4D-7687-71C4-F1E4BCD9A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366501" cy="29149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A09E-D67E-864E-8466-C38E88600C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88B0EF-AD4A-49CF-80F7-F00B0C66D5C4}"/>
              </a:ext>
            </a:extLst>
          </p:cNvPr>
          <p:cNvSpPr/>
          <p:nvPr/>
        </p:nvSpPr>
        <p:spPr>
          <a:xfrm>
            <a:off x="2776398" y="2814741"/>
            <a:ext cx="358977" cy="334690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TextBox 46">
            <a:extLst>
              <a:ext uri="{FF2B5EF4-FFF2-40B4-BE49-F238E27FC236}">
                <a16:creationId xmlns:a16="http://schemas.microsoft.com/office/drawing/2014/main" id="{3F6093D9-6A1F-F28B-FD9C-333551F6F709}"/>
              </a:ext>
            </a:extLst>
          </p:cNvPr>
          <p:cNvSpPr txBox="1"/>
          <p:nvPr/>
        </p:nvSpPr>
        <p:spPr>
          <a:xfrm>
            <a:off x="8146459" y="5080312"/>
            <a:ext cx="2010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A7212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Pre-reflex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4094C4B7-C6BB-8592-BBC2-7B16B1A96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32" y="89625"/>
            <a:ext cx="878400" cy="8784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BE91844-7B85-63CE-0C2B-248946B1A10E}"/>
              </a:ext>
            </a:extLst>
          </p:cNvPr>
          <p:cNvSpPr txBox="1">
            <a:spLocks/>
          </p:cNvSpPr>
          <p:nvPr/>
        </p:nvSpPr>
        <p:spPr>
          <a:xfrm>
            <a:off x="334963" y="5589790"/>
            <a:ext cx="11449049" cy="564839"/>
          </a:xfrm>
          <a:prstGeom prst="rect">
            <a:avLst/>
          </a:prstGeom>
          <a:solidFill>
            <a:srgbClr val="203661"/>
          </a:solidFill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Implementation of anti-HDV reflex testing led to a marked increase in the identification of anti-HDV+ individuals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D71A74A-1E53-AB16-E062-836BA94C5652}"/>
              </a:ext>
            </a:extLst>
          </p:cNvPr>
          <p:cNvSpPr txBox="1"/>
          <p:nvPr/>
        </p:nvSpPr>
        <p:spPr>
          <a:xfrm>
            <a:off x="577516" y="6336958"/>
            <a:ext cx="5638800" cy="41549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/>
              </a:rPr>
              <a:t>*HDV RNA evaluated in 50 anti-HDV+ individuals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/>
              </a:rPr>
              <a:t>HBsAg, hepatitis B surface antigen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rPr>
              <a:t>1. Palom A, et al. EASL 2022. Poster #THU367; 2. Palom A, et al. AEEH 2022. Poster #P076</a:t>
            </a:r>
          </a:p>
        </p:txBody>
      </p:sp>
      <p:sp>
        <p:nvSpPr>
          <p:cNvPr id="71" name="Title 2">
            <a:extLst>
              <a:ext uri="{FF2B5EF4-FFF2-40B4-BE49-F238E27FC236}">
                <a16:creationId xmlns:a16="http://schemas.microsoft.com/office/drawing/2014/main" id="{6DC98742-8F34-A835-9036-2CA568E1DD9C}"/>
              </a:ext>
            </a:extLst>
          </p:cNvPr>
          <p:cNvSpPr txBox="1">
            <a:spLocks/>
          </p:cNvSpPr>
          <p:nvPr/>
        </p:nvSpPr>
        <p:spPr>
          <a:xfrm>
            <a:off x="577516" y="365125"/>
            <a:ext cx="10972800" cy="9870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800" spc="0" baseline="0">
                <a:solidFill>
                  <a:srgbClr val="203661"/>
                </a:solidFill>
                <a:latin typeface="Trebuchet MS" panose="020B0703020202090204" pitchFamily="34" charset="0"/>
                <a:ea typeface="+mj-ea"/>
                <a:cs typeface="Trebuchet MS" panose="020B070302020209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none" spc="0" normalizeH="0" baseline="0" noProof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j-ea"/>
              </a:rPr>
              <a:t>Implementation of HDV Reflex Testing in </a:t>
            </a:r>
            <a:br>
              <a:rPr kumimoji="0" lang="en-US" sz="3200" b="1" i="0" u="none" strike="noStrike" kern="800" cap="none" spc="0" normalizeH="0" baseline="0" noProof="0">
                <a:ln>
                  <a:noFill/>
                </a:ln>
                <a:solidFill>
                  <a:srgbClr val="203661"/>
                </a:solidFill>
                <a:effectLst/>
                <a:uLnTx/>
                <a:uFillTx/>
                <a:latin typeface="Trebuchet MS" panose="020B0703020202090204" pitchFamily="34" charset="0"/>
                <a:ea typeface="+mj-ea"/>
              </a:rPr>
            </a:br>
            <a:r>
              <a:rPr kumimoji="0" lang="en-US" sz="3200" b="1" i="0" u="none" strike="noStrike" kern="1600" cap="none" spc="-50" normalizeH="0" baseline="0" noProof="0">
                <a:ln>
                  <a:noFill/>
                </a:ln>
                <a:solidFill>
                  <a:srgbClr val="21304B"/>
                </a:solidFill>
                <a:effectLst/>
                <a:uLnTx/>
                <a:uFillTx/>
                <a:latin typeface="Trebuchet MS" panose="020B0703020202090204" pitchFamily="34" charset="0"/>
                <a:ea typeface="+mj-ea"/>
                <a:cs typeface="+mn-cs"/>
              </a:rPr>
              <a:t>HBsAg+ Patients</a:t>
            </a:r>
            <a:endParaRPr kumimoji="0" lang="en-US" sz="3200" b="1" i="0" u="none" strike="noStrike" kern="800" cap="none" spc="0" normalizeH="0" baseline="0" noProof="0">
              <a:ln>
                <a:noFill/>
              </a:ln>
              <a:solidFill>
                <a:srgbClr val="203661"/>
              </a:solidFill>
              <a:effectLst/>
              <a:uLnTx/>
              <a:uFillTx/>
              <a:latin typeface="Trebuchet MS" panose="020B0703020202090204" pitchFamily="34" charset="0"/>
              <a:ea typeface="+mj-ea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C16F396-D2E8-489E-8665-A7A5F81D437B}"/>
              </a:ext>
            </a:extLst>
          </p:cNvPr>
          <p:cNvCxnSpPr>
            <a:cxnSpLocks/>
          </p:cNvCxnSpPr>
          <p:nvPr/>
        </p:nvCxnSpPr>
        <p:spPr>
          <a:xfrm>
            <a:off x="6234586" y="5169471"/>
            <a:ext cx="1828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523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 descr="France flag in glossy round button icon france Vector Image">
            <a:extLst>
              <a:ext uri="{FF2B5EF4-FFF2-40B4-BE49-F238E27FC236}">
                <a16:creationId xmlns:a16="http://schemas.microsoft.com/office/drawing/2014/main" id="{F76C248B-B9C2-2127-F64A-8435CEFE1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6" t="6569" r="7077" b="13845"/>
          <a:stretch/>
        </p:blipFill>
        <p:spPr bwMode="auto">
          <a:xfrm>
            <a:off x="10884193" y="38501"/>
            <a:ext cx="960145" cy="96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F9BFF4-62C0-47AD-93A5-C523FE8E5945}"/>
              </a:ext>
            </a:extLst>
          </p:cNvPr>
          <p:cNvSpPr/>
          <p:nvPr/>
        </p:nvSpPr>
        <p:spPr>
          <a:xfrm>
            <a:off x="5229922" y="6492875"/>
            <a:ext cx="1706137" cy="199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4ACFE06A-C533-41F1-86D6-08741CA2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HDV Reflex Testing Program Outcome in France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C492D9E-68ED-40C7-AA49-DBF631706B48}"/>
              </a:ext>
            </a:extLst>
          </p:cNvPr>
          <p:cNvSpPr txBox="1">
            <a:spLocks/>
          </p:cNvSpPr>
          <p:nvPr/>
        </p:nvSpPr>
        <p:spPr>
          <a:xfrm>
            <a:off x="342901" y="1433854"/>
            <a:ext cx="11431898" cy="369332"/>
          </a:xfrm>
          <a:prstGeom prst="rect">
            <a:avLst/>
          </a:prstGeom>
          <a:solidFill>
            <a:srgbClr val="20366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None/>
              <a:tabLst/>
              <a:defRPr lang="en-US" sz="1800" b="0" i="1" kern="1600" spc="-5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2873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693738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6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Single-center, retrospective survey of an anti-HDV reflex testing protocol over 10 years (2012–2022)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9F0A171-0DA9-43AC-BC4A-9985C1E42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188CC6-A639-26FD-E0E3-EF7D52A20789}"/>
              </a:ext>
            </a:extLst>
          </p:cNvPr>
          <p:cNvSpPr txBox="1"/>
          <p:nvPr/>
        </p:nvSpPr>
        <p:spPr>
          <a:xfrm>
            <a:off x="6216316" y="2025106"/>
            <a:ext cx="5558483" cy="523220"/>
          </a:xfrm>
          <a:prstGeom prst="rect">
            <a:avLst/>
          </a:prstGeom>
          <a:solidFill>
            <a:srgbClr val="C50E3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Screening Rate and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Anti-HDV Positivity Over Time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706D1B-AC40-2A62-139D-D877D54EEA5B}"/>
              </a:ext>
            </a:extLst>
          </p:cNvPr>
          <p:cNvSpPr txBox="1"/>
          <p:nvPr/>
        </p:nvSpPr>
        <p:spPr>
          <a:xfrm>
            <a:off x="577516" y="6475457"/>
            <a:ext cx="5638800" cy="2769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HBsAg, hepatitis B surface antigen.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Brichler S, et al. EASL 2022. Poster #THU355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44B246E-B539-6ACD-C25D-74BDD071A23A}"/>
              </a:ext>
            </a:extLst>
          </p:cNvPr>
          <p:cNvGrpSpPr/>
          <p:nvPr/>
        </p:nvGrpSpPr>
        <p:grpSpPr>
          <a:xfrm>
            <a:off x="1006586" y="2025106"/>
            <a:ext cx="4555020" cy="3399040"/>
            <a:chOff x="446343" y="2722658"/>
            <a:chExt cx="4555020" cy="2916682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74E7BD0-5B8B-945D-157F-B4DC053F7F3A}"/>
                </a:ext>
              </a:extLst>
            </p:cNvPr>
            <p:cNvSpPr/>
            <p:nvPr/>
          </p:nvSpPr>
          <p:spPr>
            <a:xfrm>
              <a:off x="2301250" y="2722658"/>
              <a:ext cx="1420938" cy="432000"/>
            </a:xfrm>
            <a:prstGeom prst="roundRect">
              <a:avLst/>
            </a:prstGeom>
            <a:solidFill>
              <a:srgbClr val="2036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HBsAg+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n=3,198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79D9E11E-716E-6FBF-8ABE-2EB0C53B9F56}"/>
                </a:ext>
              </a:extLst>
            </p:cNvPr>
            <p:cNvSpPr/>
            <p:nvPr/>
          </p:nvSpPr>
          <p:spPr>
            <a:xfrm>
              <a:off x="1256146" y="3343829"/>
              <a:ext cx="1728000" cy="432000"/>
            </a:xfrm>
            <a:prstGeom prst="roundRect">
              <a:avLst/>
            </a:prstGeom>
            <a:solidFill>
              <a:srgbClr val="C50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Arial"/>
                </a:rPr>
                <a:t>Anti-HDV screening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n=2,886 (90%)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03C06B-C491-E78E-E190-8E8CD30B2526}"/>
                </a:ext>
              </a:extLst>
            </p:cNvPr>
            <p:cNvSpPr/>
            <p:nvPr/>
          </p:nvSpPr>
          <p:spPr>
            <a:xfrm>
              <a:off x="3108626" y="3343829"/>
              <a:ext cx="1874709" cy="43667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No anti-HDV screening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n=312 (10%)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4BB5B1B-BE7A-3179-5499-CBA0B03F7B70}"/>
                </a:ext>
              </a:extLst>
            </p:cNvPr>
            <p:cNvSpPr/>
            <p:nvPr/>
          </p:nvSpPr>
          <p:spPr>
            <a:xfrm>
              <a:off x="645664" y="3965000"/>
              <a:ext cx="1420938" cy="4320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Anti-HDV−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n=2,714 (94%)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7AB950C-9337-86DB-A5E9-B3786EFFF236}"/>
                </a:ext>
              </a:extLst>
            </p:cNvPr>
            <p:cNvSpPr/>
            <p:nvPr/>
          </p:nvSpPr>
          <p:spPr>
            <a:xfrm>
              <a:off x="2201655" y="3965000"/>
              <a:ext cx="1420938" cy="432000"/>
            </a:xfrm>
            <a:prstGeom prst="roundRect">
              <a:avLst/>
            </a:prstGeom>
            <a:solidFill>
              <a:srgbClr val="C50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Anti-HDV+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n=172 (6%)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13DA9FF-38E1-49E7-1D4F-EF33224DFA13}"/>
                </a:ext>
              </a:extLst>
            </p:cNvPr>
            <p:cNvSpPr/>
            <p:nvPr/>
          </p:nvSpPr>
          <p:spPr>
            <a:xfrm>
              <a:off x="825906" y="4583158"/>
              <a:ext cx="2016000" cy="432000"/>
            </a:xfrm>
            <a:prstGeom prst="roundRect">
              <a:avLst/>
            </a:prstGeom>
            <a:solidFill>
              <a:srgbClr val="8DC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HDV RNA Test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n=149 (87%)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D98F9F97-088A-28B2-9183-5FC024368AFF}"/>
                </a:ext>
              </a:extLst>
            </p:cNvPr>
            <p:cNvSpPr/>
            <p:nvPr/>
          </p:nvSpPr>
          <p:spPr>
            <a:xfrm>
              <a:off x="2985363" y="4583158"/>
              <a:ext cx="2016000" cy="4320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No HDV RNA Test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54565B">
                      <a:lumMod val="50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n=23 (13%)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148C1C3-2828-AD5C-064B-579AFC6B495F}"/>
                </a:ext>
              </a:extLst>
            </p:cNvPr>
            <p:cNvSpPr/>
            <p:nvPr/>
          </p:nvSpPr>
          <p:spPr>
            <a:xfrm>
              <a:off x="446343" y="5207340"/>
              <a:ext cx="1420938" cy="4320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HDV RNA−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n=58 (39%)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7E080B24-FC49-4525-4145-EDA3618A9FF5}"/>
                </a:ext>
              </a:extLst>
            </p:cNvPr>
            <p:cNvSpPr/>
            <p:nvPr/>
          </p:nvSpPr>
          <p:spPr>
            <a:xfrm>
              <a:off x="2005508" y="5207340"/>
              <a:ext cx="1420938" cy="432000"/>
            </a:xfrm>
            <a:prstGeom prst="roundRect">
              <a:avLst/>
            </a:prstGeom>
            <a:solidFill>
              <a:srgbClr val="8DC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HDV RNA+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n=91 (61%)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/>
              </a:endParaRPr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FF480870-F443-DE26-E603-0947C358C531}"/>
                </a:ext>
              </a:extLst>
            </p:cNvPr>
            <p:cNvCxnSpPr>
              <a:cxnSpLocks/>
              <a:stCxn id="25" idx="2"/>
              <a:endCxn id="26" idx="0"/>
            </p:cNvCxnSpPr>
            <p:nvPr/>
          </p:nvCxnSpPr>
          <p:spPr>
            <a:xfrm rot="5400000">
              <a:off x="2471348" y="2803457"/>
              <a:ext cx="189171" cy="89157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F8F6E26-13B9-0063-5CA6-FCB4298B12D8}"/>
                </a:ext>
              </a:extLst>
            </p:cNvPr>
            <p:cNvCxnSpPr>
              <a:cxnSpLocks/>
              <a:stCxn id="25" idx="2"/>
              <a:endCxn id="27" idx="0"/>
            </p:cNvCxnSpPr>
            <p:nvPr/>
          </p:nvCxnSpPr>
          <p:spPr>
            <a:xfrm rot="16200000" flipH="1">
              <a:off x="3434265" y="2732112"/>
              <a:ext cx="189171" cy="103426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C92373C0-976E-51A5-C12E-F1B72C5490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68893" y="3422292"/>
              <a:ext cx="189171" cy="89157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or: Elbow 53">
              <a:extLst>
                <a:ext uri="{FF2B5EF4-FFF2-40B4-BE49-F238E27FC236}">
                  <a16:creationId xmlns:a16="http://schemas.microsoft.com/office/drawing/2014/main" id="{6D148932-9A07-4F9A-3DF1-DD6309FE96F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495133" y="3387624"/>
              <a:ext cx="189171" cy="96090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F0D28AF9-1394-F1D3-9B7C-EA2D86716D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434278" y="4041127"/>
              <a:ext cx="189171" cy="89157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: Elbow 55">
              <a:extLst>
                <a:ext uri="{FF2B5EF4-FFF2-40B4-BE49-F238E27FC236}">
                  <a16:creationId xmlns:a16="http://schemas.microsoft.com/office/drawing/2014/main" id="{8D97AFE4-75F4-DEC3-B4F8-32E36212ECF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360518" y="4006459"/>
              <a:ext cx="189171" cy="96090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: Elbow 56">
              <a:extLst>
                <a:ext uri="{FF2B5EF4-FFF2-40B4-BE49-F238E27FC236}">
                  <a16:creationId xmlns:a16="http://schemas.microsoft.com/office/drawing/2014/main" id="{9DDF4E15-1C0B-365C-DF95-15576676DE3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465783" y="4659962"/>
              <a:ext cx="189171" cy="89157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: Elbow 57">
              <a:extLst>
                <a:ext uri="{FF2B5EF4-FFF2-40B4-BE49-F238E27FC236}">
                  <a16:creationId xmlns:a16="http://schemas.microsoft.com/office/drawing/2014/main" id="{CF5D3592-3E12-5F51-318F-38CF79B7C46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392023" y="4625294"/>
              <a:ext cx="189171" cy="96090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0" name="Graphique 22">
            <a:extLst>
              <a:ext uri="{FF2B5EF4-FFF2-40B4-BE49-F238E27FC236}">
                <a16:creationId xmlns:a16="http://schemas.microsoft.com/office/drawing/2014/main" id="{5616B44B-2A26-4F04-65D1-9092B4BA1A1F}"/>
              </a:ext>
            </a:extLst>
          </p:cNvPr>
          <p:cNvGraphicFramePr>
            <a:graphicFrameLocks/>
          </p:cNvGraphicFramePr>
          <p:nvPr/>
        </p:nvGraphicFramePr>
        <p:xfrm>
          <a:off x="6095999" y="2711225"/>
          <a:ext cx="5795415" cy="2378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3F6F6BB-91E9-5142-2E75-90672EFCA204}"/>
              </a:ext>
            </a:extLst>
          </p:cNvPr>
          <p:cNvSpPr/>
          <p:nvPr/>
        </p:nvSpPr>
        <p:spPr>
          <a:xfrm>
            <a:off x="7588267" y="5115752"/>
            <a:ext cx="221823" cy="213317"/>
          </a:xfrm>
          <a:prstGeom prst="rect">
            <a:avLst/>
          </a:prstGeom>
          <a:solidFill>
            <a:srgbClr val="C50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242B244-2413-1E0F-50FC-175F779AFF2D}"/>
              </a:ext>
            </a:extLst>
          </p:cNvPr>
          <p:cNvSpPr txBox="1"/>
          <p:nvPr/>
        </p:nvSpPr>
        <p:spPr>
          <a:xfrm>
            <a:off x="7765798" y="5106260"/>
            <a:ext cx="12279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screening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37E99D-2CDD-7476-B216-35B660FA8EDE}"/>
              </a:ext>
            </a:extLst>
          </p:cNvPr>
          <p:cNvSpPr txBox="1"/>
          <p:nvPr/>
        </p:nvSpPr>
        <p:spPr>
          <a:xfrm>
            <a:off x="9402569" y="5106260"/>
            <a:ext cx="12279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Anti-HDV+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D8721DA-69D7-A388-5448-40304948A63B}"/>
              </a:ext>
            </a:extLst>
          </p:cNvPr>
          <p:cNvCxnSpPr>
            <a:stCxn id="38" idx="3"/>
            <a:endCxn id="39" idx="1"/>
          </p:cNvCxnSpPr>
          <p:nvPr/>
        </p:nvCxnSpPr>
        <p:spPr>
          <a:xfrm>
            <a:off x="8993706" y="5237065"/>
            <a:ext cx="408863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lide Number Placeholder 3">
            <a:extLst>
              <a:ext uri="{FF2B5EF4-FFF2-40B4-BE49-F238E27FC236}">
                <a16:creationId xmlns:a16="http://schemas.microsoft.com/office/drawing/2014/main" id="{413C0A18-DE98-86FF-EEF5-CC8CD7835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366501" cy="29149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A09E-D67E-864E-8466-C38E88600C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9DF7787-93B2-ECB8-9247-6FDD6CFFEAAA}"/>
              </a:ext>
            </a:extLst>
          </p:cNvPr>
          <p:cNvSpPr txBox="1">
            <a:spLocks/>
          </p:cNvSpPr>
          <p:nvPr/>
        </p:nvSpPr>
        <p:spPr>
          <a:xfrm>
            <a:off x="334963" y="5589790"/>
            <a:ext cx="11449049" cy="564839"/>
          </a:xfrm>
          <a:prstGeom prst="rect">
            <a:avLst/>
          </a:prstGeom>
          <a:solidFill>
            <a:srgbClr val="203661"/>
          </a:solidFill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+mn-cs"/>
              </a:rPr>
              <a:t>Reflex testing led to an increase in HDV screening rates over time, and exceeds 90% from 2018 onwards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/>
            </a:endParaRP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315190AB-B1F7-4776-AEB6-F0110E202D80}"/>
              </a:ext>
            </a:extLst>
          </p:cNvPr>
          <p:cNvSpPr txBox="1">
            <a:spLocks/>
          </p:cNvSpPr>
          <p:nvPr/>
        </p:nvSpPr>
        <p:spPr>
          <a:xfrm>
            <a:off x="609600" y="153988"/>
            <a:ext cx="10972800" cy="3032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9051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800" b="0" i="1" kern="1600" spc="-50" baseline="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4032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6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809625" indent="-2857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lang="en-US" sz="140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76363" indent="-17462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⎼"/>
              <a:tabLst/>
              <a:defRPr sz="1200" b="0" i="0" kern="1600" spc="-50" baseline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>
                <a:ea typeface="Calibri" panose="020F0502020204030204" pitchFamily="34" charset="0"/>
              </a:rPr>
              <a:t>Avicenne University Hospital</a:t>
            </a:r>
            <a:endParaRPr kumimoji="0" lang="en-US" sz="1600" b="0" i="0" u="none" strike="noStrike" kern="1600" cap="none" spc="0" normalizeH="0" baseline="0" noProof="0">
              <a:ln>
                <a:noFill/>
              </a:ln>
              <a:solidFill>
                <a:srgbClr val="54565B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854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599B5-6B33-852C-2891-A2C5F686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A09E-D67E-864E-8466-C38E88600C4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FC44AAA6-A87F-4DF7-B2C9-4A0EC9954A64" descr="IMG_6504.JPG">
            <a:extLst>
              <a:ext uri="{FF2B5EF4-FFF2-40B4-BE49-F238E27FC236}">
                <a16:creationId xmlns:a16="http://schemas.microsoft.com/office/drawing/2014/main" id="{F5185A8E-4EBD-64E1-E0CC-CF86BD05D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7" y="165708"/>
            <a:ext cx="11231563" cy="783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134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885" y="506429"/>
            <a:ext cx="10149840" cy="2103120"/>
          </a:xfrm>
        </p:spPr>
        <p:txBody>
          <a:bodyPr>
            <a:normAutofit fontScale="90000"/>
          </a:bodyPr>
          <a:lstStyle/>
          <a:p>
            <a:r>
              <a:rPr lang="en-US" sz="4400" b="0" dirty="0"/>
              <a:t>Implementation of </a:t>
            </a:r>
            <a:br>
              <a:rPr lang="en-US" sz="4400" b="0" dirty="0"/>
            </a:br>
            <a:r>
              <a:rPr lang="en-US" sz="4400" b="0" dirty="0" err="1"/>
              <a:t>HBsAg</a:t>
            </a:r>
            <a:r>
              <a:rPr lang="en-US" sz="4400" b="0" dirty="0"/>
              <a:t> to HDV Ab Reflex Testing in a </a:t>
            </a:r>
            <a:br>
              <a:rPr lang="en-US" sz="4400" b="0" dirty="0"/>
            </a:br>
            <a:r>
              <a:rPr lang="en-US" sz="4400" b="0" dirty="0"/>
              <a:t>New York City Health System	</a:t>
            </a:r>
            <a:br>
              <a:rPr lang="en-US" sz="4400" b="0" dirty="0"/>
            </a:b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885" y="2484950"/>
            <a:ext cx="8686800" cy="2103120"/>
          </a:xfrm>
        </p:spPr>
        <p:txBody>
          <a:bodyPr/>
          <a:lstStyle/>
          <a:p>
            <a:r>
              <a:rPr lang="en-GB" sz="2000" b="0" dirty="0"/>
              <a:t>Anna Mageras, Damodara Rao Mendu, Maria McGuire, Lauren Alpert, </a:t>
            </a:r>
          </a:p>
          <a:p>
            <a:r>
              <a:rPr lang="en-GB" sz="2000" b="0" dirty="0"/>
              <a:t>Jimmy Wu, Kristie Heiden, Michael Fisher, Nina Rodriguez, </a:t>
            </a:r>
          </a:p>
          <a:p>
            <a:r>
              <a:rPr lang="en-US" sz="2000" b="0" dirty="0"/>
              <a:t>Cecilia Katzenstein,</a:t>
            </a:r>
            <a:r>
              <a:rPr lang="en-US" sz="2000" dirty="0"/>
              <a:t> </a:t>
            </a:r>
            <a:r>
              <a:rPr lang="en-GB" sz="2000" b="0" dirty="0"/>
              <a:t>Andrea D. Branch, Douglas T. Dieterich, </a:t>
            </a:r>
          </a:p>
          <a:p>
            <a:r>
              <a:rPr lang="en-GB" sz="2000" b="0" dirty="0"/>
              <a:t>Tatyana Kushner</a:t>
            </a:r>
            <a:endParaRPr lang="en-US" sz="20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425885" y="4463471"/>
            <a:ext cx="71260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Anna Mageras, MPH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Director, Population Health and Research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Division of Liver Diseases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Icahn School of Medicine at Mount Sinai, New York, NY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420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21595" y="52038"/>
            <a:ext cx="11487539" cy="989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Disclosures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526565" y="2500938"/>
            <a:ext cx="11277600" cy="3376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was funded in part by a SPEARHEAD grant from Gilead Sciences Inc.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Consulting/Ad Boards: Gilead, NOVO Nordisk, The Kinetix Group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541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409" y="82631"/>
            <a:ext cx="11487539" cy="989451"/>
          </a:xfrm>
          <a:prstGeom prst="rect">
            <a:avLst/>
          </a:prstGeom>
        </p:spPr>
        <p:txBody>
          <a:bodyPr vert="horz" wrap="square" lIns="0" tIns="9245" rIns="0" bIns="0" rtlCol="0" anchor="ctr">
            <a:spAutoFit/>
          </a:bodyPr>
          <a:lstStyle/>
          <a:p>
            <a:pPr marL="8405">
              <a:spcBef>
                <a:spcPts val="73"/>
              </a:spcBef>
            </a:pPr>
            <a:r>
              <a:rPr lang="en-US" dirty="0"/>
              <a:t>Background</a:t>
            </a:r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203409" y="1359523"/>
            <a:ext cx="6958898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Hepatitis Delta virus (HDV) is most severe form of viral hepatitis.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HDV requires hepatitis B virus (HBV) for replication.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U.S. HDV Ab prevalence among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HBsAg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~4.6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11.8%. 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2,3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~25% of U.S. HDV is in NYC Metro Area.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2021–2023 in the Mount Sinai Health System (MSHS),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only 54%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HBsAg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patients received HDV Ab testing.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 HDV treatments on the horizon → need for better screening.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124920" y="0"/>
            <a:ext cx="4067080" cy="774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39280" y="5876582"/>
            <a:ext cx="7957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Brunetto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MR, et al.,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Journal of </a:t>
            </a:r>
            <a:r>
              <a:rPr kumimoji="0" lang="en-US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Hepatology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2023.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Gish RG, et al., </a:t>
            </a:r>
            <a:r>
              <a:rPr kumimoji="0" lang="en-US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Hepatology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2024.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Martins EB,</a:t>
            </a:r>
            <a:r>
              <a:rPr kumimoji="0" lang="fr-FR" sz="800" b="0" i="0" u="none" strike="noStrike" kern="1200" cap="none" spc="-2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800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</a:t>
            </a:r>
            <a:r>
              <a:rPr kumimoji="0" lang="fr-FR" sz="800" b="0" i="0" u="none" strike="noStrike" kern="1200" cap="none" spc="-2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800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al.,</a:t>
            </a:r>
            <a:r>
              <a:rPr kumimoji="0" lang="fr-FR" sz="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DDW</a:t>
            </a:r>
            <a:r>
              <a:rPr kumimoji="0" lang="fr-FR" sz="800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800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2017.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Alpert L, et al., EASL 2023.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168029" y="1733725"/>
            <a:ext cx="2896040" cy="2124813"/>
            <a:chOff x="8242003" y="303745"/>
            <a:chExt cx="2896040" cy="21248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l="3308" t="17835" r="3757" b="5423"/>
            <a:stretch/>
          </p:blipFill>
          <p:spPr>
            <a:xfrm>
              <a:off x="8242003" y="303745"/>
              <a:ext cx="2896040" cy="212481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285148" y="1072082"/>
              <a:ext cx="12580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New York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16.3%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7162307" y="4156238"/>
            <a:ext cx="49074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Prevalence of HDV among HBV population by U.S. state.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798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51890" y="134941"/>
            <a:ext cx="11487150" cy="989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Model Viral Hepatitis Screening Interventions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624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869" y="2167395"/>
            <a:ext cx="1136917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few health systems, mostly in Europe, have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HBsAg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to HDV Ab reflex testing.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HDV Ab screening rates increased from 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35% at baseline to 64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 with reflex.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1-4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Our health system has prior experience with viral hepatitis screening programs: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Increased HCV RNA follow-up testing from 64% to 100% via reflex.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Increased HBV screening from 3% to ~20% via “Care Gap” prompt for primary care providers (PCPs) in EPIC electronic medical record (EMR).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369869" y="5743278"/>
            <a:ext cx="79579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Palom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A, et al.,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JHEP Rep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2022.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Hilleret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MN, et al.,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JHEP Rep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2024.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Parfut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A, et al.,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 </a:t>
            </a:r>
            <a:r>
              <a:rPr kumimoji="0" lang="en-US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Clin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Virol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Cossiga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V, et al.,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Liver International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2023.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Mageras A, et al., EASL 2023.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356665" y="1212941"/>
          <a:ext cx="11277600" cy="62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5B616B"/>
              </a:solidFill>
              <a:effectLst/>
              <a:uLnTx/>
              <a:uFillTx/>
              <a:latin typeface="BlinkMacSystemFon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BlinkMacSystemFont"/>
                <a:ea typeface="+mn-ea"/>
                <a:cs typeface="+mn-cs"/>
              </a:rPr>
              <a:t>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5B616B"/>
              </a:solidFill>
              <a:effectLst/>
              <a:uLnTx/>
              <a:uFillTx/>
              <a:latin typeface="BlinkMacSystemFon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BlinkMacSystemFont"/>
                <a:ea typeface="+mn-ea"/>
                <a:cs typeface="+mn-cs"/>
              </a:rPr>
              <a:t>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5B616B"/>
              </a:solidFill>
              <a:effectLst/>
              <a:uLnTx/>
              <a:uFillTx/>
              <a:latin typeface="BlinkMacSystemFon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BlinkMacSystemFont"/>
                <a:ea typeface="+mn-ea"/>
                <a:cs typeface="+mn-cs"/>
              </a:rPr>
              <a:t>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5B616B"/>
              </a:solidFill>
              <a:effectLst/>
              <a:uLnTx/>
              <a:uFillTx/>
              <a:latin typeface="BlinkMacSystemFon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BlinkMacSystemFont"/>
                <a:ea typeface="+mn-ea"/>
                <a:cs typeface="+mn-cs"/>
              </a:rPr>
              <a:t>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507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228" y="1445749"/>
            <a:ext cx="11487539" cy="4362437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/>
              <a:t>Improve HDV Ab screening rates </a:t>
            </a:r>
            <a:r>
              <a:rPr lang="en-US" sz="2400" dirty="0"/>
              <a:t>among HBsAg+ patients in our large, urban, multicenter health system by implementing HBsAg to HDV Ab reflex testing.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24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/>
              <a:t>Evaluate impact </a:t>
            </a:r>
            <a:r>
              <a:rPr lang="en-US" sz="2400" dirty="0"/>
              <a:t>of reflex testing on HDV Ab screening rate.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24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/>
              <a:t>Provide a case study </a:t>
            </a:r>
            <a:r>
              <a:rPr lang="en-US" sz="2400" dirty="0"/>
              <a:t>to other health systems in the U.S. seeking to implement HBV to HDV reflex testing.</a:t>
            </a:r>
          </a:p>
        </p:txBody>
      </p:sp>
    </p:spTree>
    <p:extLst>
      <p:ext uri="{BB962C8B-B14F-4D97-AF65-F5344CB8AC3E}">
        <p14:creationId xmlns:p14="http://schemas.microsoft.com/office/powerpoint/2010/main" val="2955598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MSHS Liver Population Health Infrastructure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229" y="5501387"/>
            <a:ext cx="5958840" cy="923330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See poster: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Hospital (340B) and foundation/industry grant funding.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www.mountsinai.org/hepatitis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27662" y="935183"/>
          <a:ext cx="11864338" cy="470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80924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71267" y="63423"/>
            <a:ext cx="11487539" cy="989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624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Reflex Test Logic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1267" y="5511964"/>
            <a:ext cx="886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EPIC = electronic medical record used by most of MSHS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MyChart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= online portal that makes test results directly available to patients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8413" y="1052874"/>
            <a:ext cx="12030075" cy="4024312"/>
            <a:chOff x="161925" y="870905"/>
            <a:chExt cx="12030075" cy="4024312"/>
          </a:xfrm>
        </p:grpSpPr>
        <p:pic>
          <p:nvPicPr>
            <p:cNvPr id="6" name="Content Placeholder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" t="34918" r="1"/>
            <a:stretch/>
          </p:blipFill>
          <p:spPr>
            <a:xfrm>
              <a:off x="161925" y="870905"/>
              <a:ext cx="12030075" cy="4024312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892233" y="2499360"/>
              <a:ext cx="809105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0474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320312" y="1083354"/>
          <a:ext cx="11591049" cy="470108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904077">
                  <a:extLst>
                    <a:ext uri="{9D8B030D-6E8A-4147-A177-3AD203B41FA5}">
                      <a16:colId xmlns:a16="http://schemas.microsoft.com/office/drawing/2014/main" val="2019445643"/>
                    </a:ext>
                  </a:extLst>
                </a:gridCol>
                <a:gridCol w="6686972">
                  <a:extLst>
                    <a:ext uri="{9D8B030D-6E8A-4147-A177-3AD203B41FA5}">
                      <a16:colId xmlns:a16="http://schemas.microsoft.com/office/drawing/2014/main" val="824586842"/>
                    </a:ext>
                  </a:extLst>
                </a:gridCol>
              </a:tblGrid>
              <a:tr h="6623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Challenge</a:t>
                      </a:r>
                      <a:endParaRPr lang="en-US" sz="3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461" marR="414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Solution</a:t>
                      </a:r>
                      <a:endParaRPr lang="en-US" sz="3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461" marR="41461" marT="0" marB="0"/>
                </a:tc>
                <a:extLst>
                  <a:ext uri="{0D108BD9-81ED-4DB2-BD59-A6C34878D82A}">
                    <a16:rowId xmlns:a16="http://schemas.microsoft.com/office/drawing/2014/main" val="627553463"/>
                  </a:ext>
                </a:extLst>
              </a:tr>
              <a:tr h="7867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b="1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FDA-approved HDV Ab assay.</a:t>
                      </a:r>
                      <a:endParaRPr lang="en-US" sz="18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1800" baseline="0" dirty="0">
                        <a:effectLst/>
                      </a:endParaRPr>
                    </a:p>
                  </a:txBody>
                  <a:tcPr marL="89221" marR="8922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b="1" dirty="0">
                          <a:effectLst/>
                        </a:rPr>
                        <a:t>New York State approval. </a:t>
                      </a:r>
                      <a:endParaRPr lang="en-US" sz="18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221" marR="89221" anchor="ctr"/>
                </a:tc>
                <a:extLst>
                  <a:ext uri="{0D108BD9-81ED-4DB2-BD59-A6C34878D82A}">
                    <a16:rowId xmlns:a16="http://schemas.microsoft.com/office/drawing/2014/main" val="995316509"/>
                  </a:ext>
                </a:extLst>
              </a:tr>
              <a:tr h="786789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800" dirty="0">
                          <a:effectLst/>
                        </a:rPr>
                        <a:t>No in-house HDV Ab test.</a:t>
                      </a:r>
                      <a:endParaRPr lang="en-GB" sz="1800" baseline="0" dirty="0">
                        <a:effectLst/>
                      </a:endParaRPr>
                    </a:p>
                  </a:txBody>
                  <a:tcPr marL="89221" marR="89221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dirty="0">
                          <a:effectLst/>
                        </a:rPr>
                        <a:t>Validate commercially</a:t>
                      </a:r>
                      <a:r>
                        <a:rPr lang="en-GB" sz="1800" b="1" baseline="0" dirty="0">
                          <a:effectLst/>
                        </a:rPr>
                        <a:t> available Total </a:t>
                      </a:r>
                      <a:r>
                        <a:rPr lang="en-GB" sz="1800" b="1" dirty="0">
                          <a:effectLst/>
                        </a:rPr>
                        <a:t>HDV Ab IgG and IgM assay</a:t>
                      </a:r>
                      <a:r>
                        <a:rPr lang="en-GB" sz="1800" b="1" baseline="0" dirty="0">
                          <a:effectLst/>
                        </a:rPr>
                        <a:t> for in-house use.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Assay method: Competitive enzyme immunoassay (ELISA). 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Manufacturer: International Immuno-Diagnostics.</a:t>
                      </a:r>
                    </a:p>
                  </a:txBody>
                  <a:tcPr marL="89221" marR="89221" anchor="ctr"/>
                </a:tc>
                <a:extLst>
                  <a:ext uri="{0D108BD9-81ED-4DB2-BD59-A6C34878D82A}">
                    <a16:rowId xmlns:a16="http://schemas.microsoft.com/office/drawing/2014/main" val="2571490720"/>
                  </a:ext>
                </a:extLst>
              </a:tr>
              <a:tr h="7867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Compliance concerns about need for patient consent.</a:t>
                      </a:r>
                      <a:endParaRPr lang="en-US" sz="18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21" marR="89221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dirty="0">
                          <a:effectLst/>
                        </a:rPr>
                        <a:t>Test labelled as reflex;</a:t>
                      </a:r>
                      <a:r>
                        <a:rPr lang="en-GB" sz="1800" b="1" baseline="0" dirty="0">
                          <a:effectLst/>
                        </a:rPr>
                        <a:t> no </a:t>
                      </a:r>
                      <a:r>
                        <a:rPr lang="en-GB" sz="1800" b="1" dirty="0">
                          <a:effectLst/>
                        </a:rPr>
                        <a:t>surprise to provider or patient.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dirty="0">
                          <a:effectLst/>
                        </a:rPr>
                        <a:t>Option</a:t>
                      </a:r>
                      <a:r>
                        <a:rPr lang="en-GB" sz="1800" b="1" baseline="0" dirty="0">
                          <a:effectLst/>
                        </a:rPr>
                        <a:t> to order standalone </a:t>
                      </a:r>
                      <a:r>
                        <a:rPr lang="en-GB" sz="1800" b="1" baseline="0" dirty="0" err="1">
                          <a:effectLst/>
                        </a:rPr>
                        <a:t>HBsAg</a:t>
                      </a:r>
                      <a:r>
                        <a:rPr lang="en-GB" sz="1800" b="1" baseline="0" dirty="0">
                          <a:effectLst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b="1" baseline="0" dirty="0">
                          <a:effectLst/>
                        </a:rPr>
                        <a:t>Involved HDV Community Advisory Board in decision.</a:t>
                      </a:r>
                      <a:endParaRPr lang="en-GB" sz="1800" b="1" dirty="0">
                        <a:effectLst/>
                      </a:endParaRPr>
                    </a:p>
                  </a:txBody>
                  <a:tcPr marL="89221" marR="89221" anchor="ctr"/>
                </a:tc>
                <a:extLst>
                  <a:ext uri="{0D108BD9-81ED-4DB2-BD59-A6C34878D82A}">
                    <a16:rowId xmlns:a16="http://schemas.microsoft.com/office/drawing/2014/main" val="2531884673"/>
                  </a:ext>
                </a:extLst>
              </a:tr>
              <a:tr h="4431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effectLst/>
                        </a:rPr>
                        <a:t>“HEP B AG W/RFLX HEP D AB” order hard to find</a:t>
                      </a:r>
                      <a:r>
                        <a:rPr lang="en-US" sz="1800" kern="1200" baseline="0" dirty="0">
                          <a:effectLst/>
                        </a:rPr>
                        <a:t> in EMR.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9221" marR="89221" anchor="ctr"/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effectLst/>
                        </a:rPr>
                        <a:t>Add</a:t>
                      </a:r>
                      <a:r>
                        <a:rPr lang="en-US" sz="1800" b="1" kern="1200" baseline="0" dirty="0">
                          <a:effectLst/>
                        </a:rPr>
                        <a:t> s</a:t>
                      </a:r>
                      <a:r>
                        <a:rPr lang="en-US" sz="1800" b="1" kern="1200" dirty="0">
                          <a:effectLst/>
                        </a:rPr>
                        <a:t>earch terms in EPIC</a:t>
                      </a:r>
                      <a:r>
                        <a:rPr lang="en-US" sz="1800" b="1" kern="1200" baseline="0" dirty="0">
                          <a:effectLst/>
                        </a:rPr>
                        <a:t> EMR.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9221" marR="89221" anchor="ctr"/>
                </a:tc>
                <a:extLst>
                  <a:ext uri="{0D108BD9-81ED-4DB2-BD59-A6C34878D82A}">
                    <a16:rowId xmlns:a16="http://schemas.microsoft.com/office/drawing/2014/main" val="228987143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6013" y="93903"/>
            <a:ext cx="11487539" cy="989451"/>
          </a:xfrm>
        </p:spPr>
        <p:txBody>
          <a:bodyPr/>
          <a:lstStyle/>
          <a:p>
            <a:r>
              <a:rPr lang="en-US" dirty="0"/>
              <a:t>Challenges Encountered in Implementation Process</a:t>
            </a:r>
          </a:p>
        </p:txBody>
      </p:sp>
    </p:spTree>
    <p:extLst>
      <p:ext uri="{BB962C8B-B14F-4D97-AF65-F5344CB8AC3E}">
        <p14:creationId xmlns:p14="http://schemas.microsoft.com/office/powerpoint/2010/main" val="413501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752" y="194153"/>
            <a:ext cx="112776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624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Implementation Timeline of HDV Reflex Testing in MSHS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04C2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277855" y="872359"/>
          <a:ext cx="11715404" cy="5458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624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FBF9AD-1DF1-4972-AEBA-B5B4C9202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9463D5-D7D5-4D99-B6F5-3D38F5D8BA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EDE4EB-0278-447D-9DB0-97FADB1D14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5BE7DE-B65A-41F1-9BD6-200DAF1E6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5D09C7E-4F48-4AD3-87EA-D7272E641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16BCFF-D599-4BD1-844B-E31A119AB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01675F-6A7A-4E97-A399-A7616404FC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D1F26F-52B7-4767-B9A3-7EE05975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70C6BF-AE77-4026-A38D-C48C180435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3F65BF-A584-4D25-A69B-13F6AEC1C4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D1E716-8F9B-4CBC-AC1E-70D0A1E8D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C4FDE5-0BEF-494F-B337-626AF3FBA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2B44B1-B15C-4252-92B6-7F200F912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B8D99D-92D3-4187-9C10-BB56A4A99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3A6001-59C1-485F-8633-6AE3643B5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AF249D-AA5D-4D02-AC7F-9FC0F817F3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15F893-8DE4-477D-BF4A-474E216736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653582-AF8E-4E9F-A949-CB86CDAA78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EE4DB8-15BD-4913-8BFD-CC3488534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C52CE2-6DEB-4466-A9DA-43AC8D0EC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5BEB62-8CF3-41F2-A78E-26D058ED2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369438" y="360475"/>
            <a:ext cx="11277600" cy="381000"/>
          </a:xfrm>
        </p:spPr>
        <p:txBody>
          <a:bodyPr>
            <a:normAutofit fontScale="90000"/>
          </a:bodyPr>
          <a:lstStyle/>
          <a:p>
            <a:r>
              <a:rPr lang="en-US" dirty="0"/>
              <a:t>Ordering from the Care Gap Tab in EPIC EMR</a:t>
            </a:r>
          </a:p>
        </p:txBody>
      </p:sp>
      <p:pic>
        <p:nvPicPr>
          <p:cNvPr id="1026" name="x__x0000_i1025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62" y="1450582"/>
            <a:ext cx="7848601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x__x0000_i1026" descr="image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413" y="2492187"/>
            <a:ext cx="7747052" cy="351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56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77" y="343793"/>
            <a:ext cx="11277600" cy="381000"/>
          </a:xfrm>
        </p:spPr>
        <p:txBody>
          <a:bodyPr>
            <a:normAutofit fontScale="90000"/>
          </a:bodyPr>
          <a:lstStyle/>
          <a:p>
            <a:r>
              <a:rPr lang="en-US" dirty="0"/>
              <a:t>Provider Tip Sheet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223028" y="1387549"/>
            <a:ext cx="7787525" cy="5040423"/>
            <a:chOff x="1694793" y="721040"/>
            <a:chExt cx="8275335" cy="57079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t="1849"/>
            <a:stretch/>
          </p:blipFill>
          <p:spPr>
            <a:xfrm>
              <a:off x="1779117" y="721040"/>
              <a:ext cx="8106685" cy="5707982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694793" y="2427890"/>
              <a:ext cx="8275335" cy="772510"/>
            </a:xfrm>
            <a:prstGeom prst="rect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04C2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7124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-3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7024" y="84229"/>
            <a:ext cx="11654734" cy="886630"/>
          </a:xfrm>
        </p:spPr>
        <p:txBody>
          <a:bodyPr>
            <a:normAutofit fontScale="90000"/>
          </a:bodyPr>
          <a:lstStyle/>
          <a:p>
            <a:r>
              <a:rPr lang="en-US" dirty="0"/>
              <a:t>HDV Ab Screening Rate Among </a:t>
            </a:r>
            <a:r>
              <a:rPr lang="en-US" dirty="0" err="1"/>
              <a:t>HBsAg</a:t>
            </a:r>
            <a:r>
              <a:rPr lang="en-US" dirty="0"/>
              <a:t>+ Unique Patients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97024" y="829024"/>
            <a:ext cx="11542572" cy="5747578"/>
            <a:chOff x="309186" y="800889"/>
            <a:chExt cx="11542572" cy="5747578"/>
          </a:xfrm>
        </p:grpSpPr>
        <p:graphicFrame>
          <p:nvGraphicFramePr>
            <p:cNvPr id="7" name="Chart 6"/>
            <p:cNvGraphicFramePr>
              <a:graphicFrameLocks/>
            </p:cNvGraphicFramePr>
            <p:nvPr/>
          </p:nvGraphicFramePr>
          <p:xfrm>
            <a:off x="309186" y="800889"/>
            <a:ext cx="11542572" cy="48242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7652825" y="5625137"/>
              <a:ext cx="27732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Median time from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HBsAg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order to HDV Ab result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2.5 days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62068" y="5625137"/>
              <a:ext cx="274602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Median time from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HBsAg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order to HDV Ab result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13.5 days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0095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196427" y="1359027"/>
          <a:ext cx="11595084" cy="489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240570" y="430558"/>
            <a:ext cx="11595084" cy="836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624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HBsAg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to HDV Ab Reflex Testing Cascade, Unique Patients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March – October 2024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624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3120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2651" y="308654"/>
            <a:ext cx="11277600" cy="381000"/>
          </a:xfrm>
        </p:spPr>
        <p:txBody>
          <a:bodyPr>
            <a:normAutofit fontScale="90000"/>
          </a:bodyPr>
          <a:lstStyle/>
          <a:p>
            <a:r>
              <a:rPr lang="en-US" dirty="0"/>
              <a:t>Reflex Testing by Department Type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192651" y="904465"/>
          <a:ext cx="11663534" cy="5355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49018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8429" y="274220"/>
            <a:ext cx="11277600" cy="381000"/>
          </a:xfrm>
        </p:spPr>
        <p:txBody>
          <a:bodyPr>
            <a:normAutofit fontScale="90000"/>
          </a:bodyPr>
          <a:lstStyle/>
          <a:p>
            <a:r>
              <a:rPr lang="en-US" dirty="0"/>
              <a:t>Reflex Uptake over Time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11006" y="868496"/>
            <a:ext cx="11503103" cy="4933214"/>
            <a:chOff x="33533" y="1127051"/>
            <a:chExt cx="11503103" cy="4861704"/>
          </a:xfrm>
        </p:grpSpPr>
        <p:graphicFrame>
          <p:nvGraphicFramePr>
            <p:cNvPr id="3" name="Chart 2"/>
            <p:cNvGraphicFramePr>
              <a:graphicFrameLocks/>
            </p:cNvGraphicFramePr>
            <p:nvPr/>
          </p:nvGraphicFramePr>
          <p:xfrm>
            <a:off x="33533" y="1127051"/>
            <a:ext cx="11503103" cy="486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Down Arrow Callout 4"/>
            <p:cNvSpPr/>
            <p:nvPr/>
          </p:nvSpPr>
          <p:spPr>
            <a:xfrm>
              <a:off x="2856344" y="1986739"/>
              <a:ext cx="2538619" cy="1124143"/>
            </a:xfrm>
            <a:prstGeom prst="downArrowCallout">
              <a:avLst/>
            </a:prstGeom>
            <a:ln w="571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Integration with HBV Screening Prompt</a:t>
              </a:r>
            </a:p>
          </p:txBody>
        </p:sp>
        <p:sp>
          <p:nvSpPr>
            <p:cNvPr id="6" name="Up Arrow Callout 5"/>
            <p:cNvSpPr/>
            <p:nvPr/>
          </p:nvSpPr>
          <p:spPr>
            <a:xfrm>
              <a:off x="4731024" y="3582713"/>
              <a:ext cx="1739002" cy="1069698"/>
            </a:xfrm>
            <a:prstGeom prst="upArrowCallout">
              <a:avLst/>
            </a:prstGeom>
            <a:ln w="571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PCP Tip Sheet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9888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5603" y="474689"/>
            <a:ext cx="11277600" cy="381000"/>
          </a:xfrm>
        </p:spPr>
        <p:txBody>
          <a:bodyPr>
            <a:normAutofit fontScale="90000"/>
          </a:bodyPr>
          <a:lstStyle/>
          <a:p>
            <a:r>
              <a:rPr lang="en-US" dirty="0"/>
              <a:t>Reflex Uptake Over Time Compared to Non-Reflex </a:t>
            </a:r>
            <a:r>
              <a:rPr lang="en-US" dirty="0" err="1"/>
              <a:t>HBsAg</a:t>
            </a:r>
            <a:r>
              <a:rPr lang="en-US" dirty="0"/>
              <a:t> in Primary Care</a:t>
            </a: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335603" y="1370394"/>
          <a:ext cx="11487150" cy="4914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69537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52228" y="0"/>
            <a:ext cx="11487539" cy="989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624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Conclusions &amp; Future Directions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5946" y="826291"/>
            <a:ext cx="11162067" cy="50305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Conclusions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Reflex testing integrated into existing infrastructure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can increase screening rates and reduce provider burden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Improved efficiency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follow-up testing time.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Potential savings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can eliminate unnecessary HDV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Ab tests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ordered with first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HBsAg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test.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Future Directions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provider education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expand usage.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Collaboration with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LabCorp for send-out clinics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(awaiting NYS/FDA approval of reflex assay).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Further reflex from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HDV Ab+ to HDV PCR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Identify diagnosed but lost-to-care HDV+ patients via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case-finding algorithm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5946" y="6198642"/>
            <a:ext cx="24384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*Ash N, et al., AASLD TLM 2024.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224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348AD-283A-4BD2-BB1B-45A1189A8A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F1F902-4A2C-C328-7F22-F23832382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444" y="1344926"/>
            <a:ext cx="1897940" cy="138215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FD85E7-9E01-EDE8-46D5-25CEBD59DEC0}"/>
              </a:ext>
            </a:extLst>
          </p:cNvPr>
          <p:cNvSpPr txBox="1">
            <a:spLocks/>
          </p:cNvSpPr>
          <p:nvPr/>
        </p:nvSpPr>
        <p:spPr>
          <a:xfrm>
            <a:off x="7461927" y="2762151"/>
            <a:ext cx="3727328" cy="313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HDV Community Advisory Board</a:t>
            </a:r>
          </a:p>
        </p:txBody>
      </p:sp>
      <p:pic>
        <p:nvPicPr>
          <p:cNvPr id="11" name="Picture 10" descr="Gilead Sciences, Inc.">
            <a:extLst>
              <a:ext uri="{FF2B5EF4-FFF2-40B4-BE49-F238E27FC236}">
                <a16:creationId xmlns:a16="http://schemas.microsoft.com/office/drawing/2014/main" id="{0BC25CAB-AC30-65D1-C333-B08FD6A04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286" y="3327483"/>
            <a:ext cx="3024256" cy="85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Special Message - Inside Medicine - January 2023">
            <a:extLst>
              <a:ext uri="{FF2B5EF4-FFF2-40B4-BE49-F238E27FC236}">
                <a16:creationId xmlns:a16="http://schemas.microsoft.com/office/drawing/2014/main" id="{A135DC92-DFE5-4CEC-A090-038F4B9D1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39" y="1344926"/>
            <a:ext cx="5148699" cy="92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72476" y="2493658"/>
            <a:ext cx="59643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Laboratory Team: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Damodara Rao Mendu, Maria McGuire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EPIC Team: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Jimmy Wu, Kristie Heiden, Michael Fisher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Liver Team: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Lauren Alpert, Nina Rodriguez,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Cecilia Katzenstein, Dr.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Andrea D. Branch,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Dr.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Douglas T. Dieterich,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Dr.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Tatyana Kushner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6" t="18441" r="14027" b="18539"/>
          <a:stretch/>
        </p:blipFill>
        <p:spPr>
          <a:xfrm>
            <a:off x="8502520" y="4311568"/>
            <a:ext cx="1533631" cy="135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92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558B3-1E8F-03DB-8875-4B01DD831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49F1E0C-C28F-75C9-4F4E-C839C71E25B5}"/>
              </a:ext>
            </a:extLst>
          </p:cNvPr>
          <p:cNvSpPr/>
          <p:nvPr/>
        </p:nvSpPr>
        <p:spPr bwMode="auto">
          <a:xfrm>
            <a:off x="2886148" y="4138593"/>
            <a:ext cx="549890" cy="96151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CC70490-9CA9-DC1B-36E9-244B9C773542}"/>
              </a:ext>
            </a:extLst>
          </p:cNvPr>
          <p:cNvSpPr/>
          <p:nvPr/>
        </p:nvSpPr>
        <p:spPr bwMode="auto">
          <a:xfrm>
            <a:off x="3603550" y="2688168"/>
            <a:ext cx="549890" cy="241194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85DE0-15B8-1254-B3F2-37F145353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403" y="100343"/>
            <a:ext cx="10872444" cy="1103313"/>
          </a:xfrm>
        </p:spPr>
        <p:txBody>
          <a:bodyPr/>
          <a:lstStyle/>
          <a:p>
            <a:r>
              <a:rPr lang="en-US" sz="3200" dirty="0"/>
              <a:t>HBsAg-Positive Reflex to Anti-HDV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400649-CDAE-2DBB-1533-482DB798EE4F}"/>
              </a:ext>
            </a:extLst>
          </p:cNvPr>
          <p:cNvSpPr txBox="1">
            <a:spLocks/>
          </p:cNvSpPr>
          <p:nvPr/>
        </p:nvSpPr>
        <p:spPr bwMode="auto">
          <a:xfrm>
            <a:off x="595050" y="1537712"/>
            <a:ext cx="11057688" cy="411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Cross-sectional analysis of HDV testing among HBsAg-positive patients at 2 London Centers, 2005-2012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FF411-46D0-6455-3F3A-E70111F86E76}"/>
              </a:ext>
            </a:extLst>
          </p:cNvPr>
          <p:cNvSpPr txBox="1"/>
          <p:nvPr/>
        </p:nvSpPr>
        <p:spPr bwMode="auto">
          <a:xfrm>
            <a:off x="595050" y="5644826"/>
            <a:ext cx="102665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Center with a reflex laboratory algorithm achieved anti-HDV testing of almost all first HBsAg-positive samples over a 12-yr period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9F7EC0-51B8-96CA-542C-D2F9CB02517F}"/>
              </a:ext>
            </a:extLst>
          </p:cNvPr>
          <p:cNvSpPr txBox="1"/>
          <p:nvPr/>
        </p:nvSpPr>
        <p:spPr bwMode="auto">
          <a:xfrm>
            <a:off x="153747" y="6555385"/>
            <a:ext cx="18229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El Bouzidi. J Clin Virol. 2015;66:33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32F4D1-6783-A527-0220-8EA70BA4CBEA}"/>
              </a:ext>
            </a:extLst>
          </p:cNvPr>
          <p:cNvSpPr txBox="1"/>
          <p:nvPr/>
        </p:nvSpPr>
        <p:spPr bwMode="auto">
          <a:xfrm>
            <a:off x="3240924" y="1898655"/>
            <a:ext cx="5710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HDV Testing Based on Provider Discretion or Reflex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55B4E-5BBE-9259-92C1-EF3CD6293037}"/>
              </a:ext>
            </a:extLst>
          </p:cNvPr>
          <p:cNvSpPr txBox="1"/>
          <p:nvPr/>
        </p:nvSpPr>
        <p:spPr bwMode="auto">
          <a:xfrm rot="16200000">
            <a:off x="1012349" y="3700876"/>
            <a:ext cx="13252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(%)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FEA0F-0164-A572-245D-D802E19337C8}"/>
              </a:ext>
            </a:extLst>
          </p:cNvPr>
          <p:cNvSpPr txBox="1"/>
          <p:nvPr/>
        </p:nvSpPr>
        <p:spPr bwMode="auto">
          <a:xfrm>
            <a:off x="2886694" y="5100111"/>
            <a:ext cx="12764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HDV Tested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FA64F0-BCC9-6346-DB98-A16CA960F824}"/>
              </a:ext>
            </a:extLst>
          </p:cNvPr>
          <p:cNvSpPr txBox="1"/>
          <p:nvPr/>
        </p:nvSpPr>
        <p:spPr bwMode="auto">
          <a:xfrm>
            <a:off x="5507564" y="5100111"/>
            <a:ext cx="10768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Anti-HDV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938E57-BDB2-A9D8-A66C-4D208ADF455B}"/>
              </a:ext>
            </a:extLst>
          </p:cNvPr>
          <p:cNvSpPr txBox="1"/>
          <p:nvPr/>
        </p:nvSpPr>
        <p:spPr bwMode="auto">
          <a:xfrm>
            <a:off x="7584985" y="5100111"/>
            <a:ext cx="18895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HDV RNA Positive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85FFF35-E0F2-2BD7-C3B7-26FD296945CD}"/>
              </a:ext>
            </a:extLst>
          </p:cNvPr>
          <p:cNvGrpSpPr/>
          <p:nvPr/>
        </p:nvGrpSpPr>
        <p:grpSpPr>
          <a:xfrm>
            <a:off x="9263537" y="2821840"/>
            <a:ext cx="2068626" cy="584775"/>
            <a:chOff x="9244507" y="2427406"/>
            <a:chExt cx="2068626" cy="5847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6BB294-86B4-987A-E588-AF4681F7B5B0}"/>
                </a:ext>
              </a:extLst>
            </p:cNvPr>
            <p:cNvSpPr txBox="1"/>
            <p:nvPr/>
          </p:nvSpPr>
          <p:spPr bwMode="auto">
            <a:xfrm>
              <a:off x="9390812" y="2427406"/>
              <a:ext cx="19223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Provider discretion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Reflex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E64BF7F-D185-B9B1-DAB9-5E14038A3979}"/>
                </a:ext>
              </a:extLst>
            </p:cNvPr>
            <p:cNvSpPr/>
            <p:nvPr/>
          </p:nvSpPr>
          <p:spPr bwMode="auto">
            <a:xfrm>
              <a:off x="9244507" y="2552700"/>
              <a:ext cx="146304" cy="1463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0F0C7BE-B1B0-A406-6BC8-01DEA9DFD12C}"/>
                </a:ext>
              </a:extLst>
            </p:cNvPr>
            <p:cNvSpPr/>
            <p:nvPr/>
          </p:nvSpPr>
          <p:spPr bwMode="auto">
            <a:xfrm>
              <a:off x="9244507" y="2826635"/>
              <a:ext cx="146304" cy="1463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DFE6E62-5E85-FE12-2558-11D621FADDC4}"/>
              </a:ext>
            </a:extLst>
          </p:cNvPr>
          <p:cNvSpPr/>
          <p:nvPr/>
        </p:nvSpPr>
        <p:spPr bwMode="auto">
          <a:xfrm>
            <a:off x="2279650" y="2669334"/>
            <a:ext cx="7473950" cy="2448766"/>
          </a:xfrm>
          <a:custGeom>
            <a:avLst/>
            <a:gdLst>
              <a:gd name="connsiteX0" fmla="*/ 0 w 7473950"/>
              <a:gd name="connsiteY0" fmla="*/ 0 h 2444750"/>
              <a:gd name="connsiteX1" fmla="*/ 0 w 7473950"/>
              <a:gd name="connsiteY1" fmla="*/ 2444750 h 2444750"/>
              <a:gd name="connsiteX2" fmla="*/ 7473950 w 7473950"/>
              <a:gd name="connsiteY2" fmla="*/ 2444750 h 244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73950" h="2444750">
                <a:moveTo>
                  <a:pt x="0" y="0"/>
                </a:moveTo>
                <a:lnTo>
                  <a:pt x="0" y="2444750"/>
                </a:lnTo>
                <a:lnTo>
                  <a:pt x="7473950" y="244475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A618D83-1222-10C4-B387-80E6A803ED65}"/>
              </a:ext>
            </a:extLst>
          </p:cNvPr>
          <p:cNvGrpSpPr/>
          <p:nvPr/>
        </p:nvGrpSpPr>
        <p:grpSpPr>
          <a:xfrm>
            <a:off x="1742644" y="2489942"/>
            <a:ext cx="549706" cy="2791233"/>
            <a:chOff x="1742644" y="2489942"/>
            <a:chExt cx="549706" cy="279123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2D7C983-36DC-8FDA-DC60-50A0D6C41C1F}"/>
                </a:ext>
              </a:extLst>
            </p:cNvPr>
            <p:cNvGrpSpPr/>
            <p:nvPr/>
          </p:nvGrpSpPr>
          <p:grpSpPr>
            <a:xfrm>
              <a:off x="1742644" y="2489942"/>
              <a:ext cx="535724" cy="2791233"/>
              <a:chOff x="1742644" y="2489942"/>
              <a:chExt cx="535724" cy="279123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7445160-AE90-CE77-1FB1-87E765C41EA8}"/>
                  </a:ext>
                </a:extLst>
              </p:cNvPr>
              <p:cNvSpPr txBox="1"/>
              <p:nvPr/>
            </p:nvSpPr>
            <p:spPr bwMode="auto">
              <a:xfrm>
                <a:off x="1976682" y="4911843"/>
                <a:ext cx="3016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8DE4ED-59EC-25C8-CBFD-F55B5F796C11}"/>
                  </a:ext>
                </a:extLst>
              </p:cNvPr>
              <p:cNvSpPr txBox="1"/>
              <p:nvPr/>
            </p:nvSpPr>
            <p:spPr bwMode="auto">
              <a:xfrm>
                <a:off x="1859664" y="4432413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2D0F4A-1221-A2DC-08A1-FB82BE137C7D}"/>
                  </a:ext>
                </a:extLst>
              </p:cNvPr>
              <p:cNvSpPr txBox="1"/>
              <p:nvPr/>
            </p:nvSpPr>
            <p:spPr bwMode="auto">
              <a:xfrm>
                <a:off x="1859664" y="3947601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40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B3CA1CE-6966-5059-726C-3B389EA948AD}"/>
                  </a:ext>
                </a:extLst>
              </p:cNvPr>
              <p:cNvSpPr txBox="1"/>
              <p:nvPr/>
            </p:nvSpPr>
            <p:spPr bwMode="auto">
              <a:xfrm>
                <a:off x="1859664" y="3468171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60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2CCCA7-14DD-B684-E6EB-BCF33084666E}"/>
                  </a:ext>
                </a:extLst>
              </p:cNvPr>
              <p:cNvSpPr txBox="1"/>
              <p:nvPr/>
            </p:nvSpPr>
            <p:spPr bwMode="auto">
              <a:xfrm>
                <a:off x="1859664" y="2969372"/>
                <a:ext cx="4187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80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266012-B743-858C-35E7-15B6C461D9CF}"/>
                  </a:ext>
                </a:extLst>
              </p:cNvPr>
              <p:cNvSpPr txBox="1"/>
              <p:nvPr/>
            </p:nvSpPr>
            <p:spPr bwMode="auto">
              <a:xfrm>
                <a:off x="1742644" y="2489942"/>
                <a:ext cx="53572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100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944791-FA2D-C95C-DECF-AD2859995762}"/>
                </a:ext>
              </a:extLst>
            </p:cNvPr>
            <p:cNvGrpSpPr/>
            <p:nvPr/>
          </p:nvGrpSpPr>
          <p:grpSpPr>
            <a:xfrm>
              <a:off x="2203450" y="2669334"/>
              <a:ext cx="88900" cy="2448766"/>
              <a:chOff x="2070100" y="2669334"/>
              <a:chExt cx="1066800" cy="2448766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F9C4DC4-748B-E986-9A30-659E7F4D7D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2669334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EF70ECB-2F23-73B3-A947-7E13EDD9A12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3159087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AB2F07F-3200-7A33-7F92-5118D27FF1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3648840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6AB724A-0962-9B7E-A6FB-E0C5A023530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4138593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667C117-1F4A-BED8-B92E-258B3ED565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4628346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BEA074E-AC58-6A70-93BD-BD045E830E9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70100" y="5118100"/>
                <a:ext cx="10668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B63212C-C630-FD2A-CF7E-56207914F4CE}"/>
              </a:ext>
            </a:extLst>
          </p:cNvPr>
          <p:cNvGrpSpPr/>
          <p:nvPr/>
        </p:nvGrpSpPr>
        <p:grpSpPr>
          <a:xfrm rot="5400000">
            <a:off x="5956701" y="1435500"/>
            <a:ext cx="114298" cy="7479502"/>
            <a:chOff x="2070100" y="2183504"/>
            <a:chExt cx="1066801" cy="293459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AD1E5C4-497F-843C-D3D1-57A6FD767D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0" y="3159087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8391C05-B14C-4361-EA57-5B77E7A1C4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0" y="4138593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46A71B2-1A46-9D3D-7C85-BE99BA9F73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0" y="5118100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B25AF4-505D-319D-57BF-FE6B691ABB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0101" y="2183504"/>
              <a:ext cx="10668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24D6C45-535B-13CF-5CD5-66C1D94D2D6E}"/>
              </a:ext>
            </a:extLst>
          </p:cNvPr>
          <p:cNvSpPr txBox="1"/>
          <p:nvPr/>
        </p:nvSpPr>
        <p:spPr bwMode="auto">
          <a:xfrm>
            <a:off x="2930599" y="4628346"/>
            <a:ext cx="4587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168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336373-E1EF-9EC0-D3BE-85941DBAC05F}"/>
              </a:ext>
            </a:extLst>
          </p:cNvPr>
          <p:cNvSpPr txBox="1"/>
          <p:nvPr/>
        </p:nvSpPr>
        <p:spPr bwMode="auto">
          <a:xfrm>
            <a:off x="3596070" y="4628346"/>
            <a:ext cx="550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3543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3563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A902C02-233A-2CC2-11B3-8715F06A646D}"/>
              </a:ext>
            </a:extLst>
          </p:cNvPr>
          <p:cNvSpPr txBox="1"/>
          <p:nvPr/>
        </p:nvSpPr>
        <p:spPr bwMode="auto">
          <a:xfrm>
            <a:off x="2825316" y="3805601"/>
            <a:ext cx="596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40.0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5C7E0E-3FDF-FA6B-2213-1AC8ED062863}"/>
              </a:ext>
            </a:extLst>
          </p:cNvPr>
          <p:cNvSpPr txBox="1"/>
          <p:nvPr/>
        </p:nvSpPr>
        <p:spPr bwMode="auto">
          <a:xfrm>
            <a:off x="3578078" y="2363782"/>
            <a:ext cx="596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99.4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84CE74-1EE9-CADE-1C2E-1B3171D2A8E9}"/>
              </a:ext>
            </a:extLst>
          </p:cNvPr>
          <p:cNvSpPr txBox="1"/>
          <p:nvPr/>
        </p:nvSpPr>
        <p:spPr bwMode="auto">
          <a:xfrm>
            <a:off x="5263626" y="4651794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&lt;1.0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F4E227-7B03-34BC-37B2-EC3FFC06B079}"/>
              </a:ext>
            </a:extLst>
          </p:cNvPr>
          <p:cNvSpPr txBox="1"/>
          <p:nvPr/>
        </p:nvSpPr>
        <p:spPr bwMode="auto">
          <a:xfrm>
            <a:off x="6138977" y="4651794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4.5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A0462FE-E7AA-DD4E-98F8-7977DF39C20D}"/>
              </a:ext>
            </a:extLst>
          </p:cNvPr>
          <p:cNvSpPr txBox="1"/>
          <p:nvPr/>
        </p:nvSpPr>
        <p:spPr bwMode="auto">
          <a:xfrm>
            <a:off x="7724402" y="4651794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&lt;1.0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485B03D-F316-C653-C655-05B207202FDB}"/>
              </a:ext>
            </a:extLst>
          </p:cNvPr>
          <p:cNvSpPr txBox="1"/>
          <p:nvPr/>
        </p:nvSpPr>
        <p:spPr bwMode="auto">
          <a:xfrm>
            <a:off x="8578487" y="4651794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&lt;1.0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1ACAEF0-59D8-154E-B0DA-D0FD8B33EAFB}"/>
              </a:ext>
            </a:extLst>
          </p:cNvPr>
          <p:cNvSpPr/>
          <p:nvPr/>
        </p:nvSpPr>
        <p:spPr bwMode="auto">
          <a:xfrm>
            <a:off x="6093135" y="5016500"/>
            <a:ext cx="549890" cy="83607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0" name="Picture 10" descr="United kingdom flag in glossy round button of Vector Image">
            <a:extLst>
              <a:ext uri="{FF2B5EF4-FFF2-40B4-BE49-F238E27FC236}">
                <a16:creationId xmlns:a16="http://schemas.microsoft.com/office/drawing/2014/main" id="{55B116E2-0DA0-9966-50C8-714D4D0E06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5" t="7070" r="7501" b="14542"/>
          <a:stretch/>
        </p:blipFill>
        <p:spPr bwMode="auto">
          <a:xfrm>
            <a:off x="10882538" y="50007"/>
            <a:ext cx="948879" cy="94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3">
            <a:extLst>
              <a:ext uri="{FF2B5EF4-FFF2-40B4-BE49-F238E27FC236}">
                <a16:creationId xmlns:a16="http://schemas.microsoft.com/office/drawing/2014/main" id="{6050CB83-6F38-5D29-4735-00707BA38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799" y="1"/>
            <a:ext cx="387231" cy="4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3" tIns="60947" rIns="121893" bIns="60947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60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  <a:cs typeface="+mn-cs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3106548962"/>
      </p:ext>
    </p:extLst>
  </p:cSld>
  <p:clrMapOvr>
    <a:masterClrMapping/>
  </p:clrMapOvr>
</p:sld>
</file>

<file path=ppt/theme/theme1.xml><?xml version="1.0" encoding="utf-8"?>
<a:theme xmlns:a="http://schemas.openxmlformats.org/drawingml/2006/main" name="Creating Possible">
  <a:themeElements>
    <a:clrScheme name="AASLD 2021">
      <a:dk1>
        <a:srgbClr val="54565B"/>
      </a:dk1>
      <a:lt1>
        <a:srgbClr val="FFFFFF"/>
      </a:lt1>
      <a:dk2>
        <a:srgbClr val="A72121"/>
      </a:dk2>
      <a:lt2>
        <a:srgbClr val="36A7AA"/>
      </a:lt2>
      <a:accent1>
        <a:srgbClr val="97BAFF"/>
      </a:accent1>
      <a:accent2>
        <a:srgbClr val="FED96F"/>
      </a:accent2>
      <a:accent3>
        <a:srgbClr val="993366"/>
      </a:accent3>
      <a:accent4>
        <a:srgbClr val="7F7F7F"/>
      </a:accent4>
      <a:accent5>
        <a:srgbClr val="FF6600"/>
      </a:accent5>
      <a:accent6>
        <a:srgbClr val="003300"/>
      </a:accent6>
      <a:hlink>
        <a:srgbClr val="3A6C8A"/>
      </a:hlink>
      <a:folHlink>
        <a:srgbClr val="8F7F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R Template">
  <a:themeElements>
    <a:clrScheme name="Custom 18">
      <a:dk1>
        <a:srgbClr val="54565B"/>
      </a:dk1>
      <a:lt1>
        <a:srgbClr val="FFFFFF"/>
      </a:lt1>
      <a:dk2>
        <a:srgbClr val="C50E3C"/>
      </a:dk2>
      <a:lt2>
        <a:srgbClr val="C6CAC6"/>
      </a:lt2>
      <a:accent1>
        <a:srgbClr val="203661"/>
      </a:accent1>
      <a:accent2>
        <a:srgbClr val="3C587F"/>
      </a:accent2>
      <a:accent3>
        <a:srgbClr val="8DC1C5"/>
      </a:accent3>
      <a:accent4>
        <a:srgbClr val="688C38"/>
      </a:accent4>
      <a:accent5>
        <a:srgbClr val="000000"/>
      </a:accent5>
      <a:accent6>
        <a:srgbClr val="000000"/>
      </a:accent6>
      <a:hlink>
        <a:srgbClr val="3A6C8A"/>
      </a:hlink>
      <a:folHlink>
        <a:srgbClr val="8F7F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IR Template">
  <a:themeElements>
    <a:clrScheme name="Custom 18">
      <a:dk1>
        <a:srgbClr val="54565B"/>
      </a:dk1>
      <a:lt1>
        <a:srgbClr val="FFFFFF"/>
      </a:lt1>
      <a:dk2>
        <a:srgbClr val="C50E3C"/>
      </a:dk2>
      <a:lt2>
        <a:srgbClr val="C6CAC6"/>
      </a:lt2>
      <a:accent1>
        <a:srgbClr val="203661"/>
      </a:accent1>
      <a:accent2>
        <a:srgbClr val="3C587F"/>
      </a:accent2>
      <a:accent3>
        <a:srgbClr val="8DC1C5"/>
      </a:accent3>
      <a:accent4>
        <a:srgbClr val="688C38"/>
      </a:accent4>
      <a:accent5>
        <a:srgbClr val="000000"/>
      </a:accent5>
      <a:accent6>
        <a:srgbClr val="000000"/>
      </a:accent6>
      <a:hlink>
        <a:srgbClr val="3A6C8A"/>
      </a:hlink>
      <a:folHlink>
        <a:srgbClr val="8F7F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Gilead Creating Possible 2021">
      <a:dk1>
        <a:sysClr val="windowText" lastClr="000000"/>
      </a:dk1>
      <a:lt1>
        <a:sysClr val="window" lastClr="FFFFFF"/>
      </a:lt1>
      <a:dk2>
        <a:srgbClr val="54565B"/>
      </a:dk2>
      <a:lt2>
        <a:srgbClr val="FFFFFF"/>
      </a:lt2>
      <a:accent1>
        <a:srgbClr val="203661"/>
      </a:accent1>
      <a:accent2>
        <a:srgbClr val="C50E3C"/>
      </a:accent2>
      <a:accent3>
        <a:srgbClr val="8DC1C5"/>
      </a:accent3>
      <a:accent4>
        <a:srgbClr val="688C38"/>
      </a:accent4>
      <a:accent5>
        <a:srgbClr val="5B80B1"/>
      </a:accent5>
      <a:accent6>
        <a:srgbClr val="ED7D31"/>
      </a:accent6>
      <a:hlink>
        <a:srgbClr val="0563C1"/>
      </a:hlink>
      <a:folHlink>
        <a:srgbClr val="954F72"/>
      </a:folHlink>
    </a:clrScheme>
    <a:fontScheme name="Gilead Creating Possibl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8C3EA3F-E925-469F-AFF5-6EC6165A8D96}" vid="{863B58EB-6334-4BE1-AAE4-0F07CCDF058A}"/>
    </a:ext>
  </a:extLst>
</a:theme>
</file>

<file path=ppt/theme/theme6.xml><?xml version="1.0" encoding="utf-8"?>
<a:theme xmlns:a="http://schemas.openxmlformats.org/drawingml/2006/main" name="AASLD 2024 Theme">
  <a:themeElements>
    <a:clrScheme name="AASLD TLM Speaker Slid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240"/>
      </a:accent1>
      <a:accent2>
        <a:srgbClr val="1E988A"/>
      </a:accent2>
      <a:accent3>
        <a:srgbClr val="F04C24"/>
      </a:accent3>
      <a:accent4>
        <a:srgbClr val="81BD41"/>
      </a:accent4>
      <a:accent5>
        <a:srgbClr val="006240"/>
      </a:accent5>
      <a:accent6>
        <a:srgbClr val="1E988A"/>
      </a:accent6>
      <a:hlink>
        <a:srgbClr val="0563C1"/>
      </a:hlink>
      <a:folHlink>
        <a:srgbClr val="954F72"/>
      </a:folHlink>
    </a:clrScheme>
    <a:fontScheme name="AASL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ASLD 2024 Theme" id="{CFA9262B-3096-4068-B06B-248A16E16B5D}" vid="{A9316D3C-4466-4FCF-B390-D988419E32A8}"/>
    </a:ext>
  </a:extLst>
</a:theme>
</file>

<file path=ppt/theme/theme7.xml><?xml version="1.0" encoding="utf-8"?>
<a:theme xmlns:a="http://schemas.openxmlformats.org/drawingml/2006/main" name="Content page - no line">
  <a:themeElements>
    <a:clrScheme name="WHO - HBV">
      <a:dk1>
        <a:srgbClr val="00205C"/>
      </a:dk1>
      <a:lt1>
        <a:srgbClr val="FFFFFF"/>
      </a:lt1>
      <a:dk2>
        <a:srgbClr val="000000"/>
      </a:dk2>
      <a:lt2>
        <a:srgbClr val="E8E8E8"/>
      </a:lt2>
      <a:accent1>
        <a:srgbClr val="009ADE"/>
      </a:accent1>
      <a:accent2>
        <a:srgbClr val="F26828"/>
      </a:accent2>
      <a:accent3>
        <a:srgbClr val="F3A81D"/>
      </a:accent3>
      <a:accent4>
        <a:srgbClr val="A6228C"/>
      </a:accent4>
      <a:accent5>
        <a:srgbClr val="EF3841"/>
      </a:accent5>
      <a:accent6>
        <a:srgbClr val="4EA72E"/>
      </a:accent6>
      <a:hlink>
        <a:srgbClr val="009ADE"/>
      </a:hlink>
      <a:folHlink>
        <a:srgbClr val="A6228C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E43700B4E924EAC504C76A6F14554" ma:contentTypeVersion="10" ma:contentTypeDescription="Create a new document." ma:contentTypeScope="" ma:versionID="1d06a4abcb75941a1a73980e9e22c733">
  <xsd:schema xmlns:xsd="http://www.w3.org/2001/XMLSchema" xmlns:xs="http://www.w3.org/2001/XMLSchema" xmlns:p="http://schemas.microsoft.com/office/2006/metadata/properties" xmlns:ns2="8bd90522-9ef2-4efe-8b86-d4e5521f506c" xmlns:ns3="4b1d8650-731d-4dad-a2a5-11b942d867bd" targetNamespace="http://schemas.microsoft.com/office/2006/metadata/properties" ma:root="true" ma:fieldsID="2dfcd942d239755fbf9f78035c2e013e" ns2:_="" ns3:_="">
    <xsd:import namespace="8bd90522-9ef2-4efe-8b86-d4e5521f506c"/>
    <xsd:import namespace="4b1d8650-731d-4dad-a2a5-11b942d867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90522-9ef2-4efe-8b86-d4e5521f50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d8650-731d-4dad-a2a5-11b942d867b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b1d8650-731d-4dad-a2a5-11b942d867bd">
      <UserInfo>
        <DisplayName>Kim Vanstraelen</DisplayName>
        <AccountId>29</AccountId>
        <AccountType/>
      </UserInfo>
      <UserInfo>
        <DisplayName>Candido Hernandez</DisplayName>
        <AccountId>30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E0A6E41-F5B9-4468-8C2E-7C2A7450C3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4EA99-790A-4092-A50D-60D3D7A67E0F}">
  <ds:schemaRefs>
    <ds:schemaRef ds:uri="4b1d8650-731d-4dad-a2a5-11b942d867bd"/>
    <ds:schemaRef ds:uri="8bd90522-9ef2-4efe-8b86-d4e5521f506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3EA792-2B25-4630-9A46-AB0FB24D86C4}">
  <ds:schemaRefs>
    <ds:schemaRef ds:uri="4b1d8650-731d-4dad-a2a5-11b942d867bd"/>
    <ds:schemaRef ds:uri="8bd90522-9ef2-4efe-8b86-d4e5521f506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4744</Words>
  <Application>Microsoft Office PowerPoint</Application>
  <PresentationFormat>Widescreen</PresentationFormat>
  <Paragraphs>606</Paragraphs>
  <Slides>34</Slides>
  <Notes>28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52" baseType="lpstr">
      <vt:lpstr>ＭＳ Ｐゴシック</vt:lpstr>
      <vt:lpstr>Apple Symbols</vt:lpstr>
      <vt:lpstr>Aptos</vt:lpstr>
      <vt:lpstr>Arial</vt:lpstr>
      <vt:lpstr>BlinkMacSystemFont</vt:lpstr>
      <vt:lpstr>Calibri</vt:lpstr>
      <vt:lpstr>Georgia</vt:lpstr>
      <vt:lpstr>Proxima Nova Regular</vt:lpstr>
      <vt:lpstr>Trebuchet MS</vt:lpstr>
      <vt:lpstr>Wingdings</vt:lpstr>
      <vt:lpstr>Creating Possible</vt:lpstr>
      <vt:lpstr>IR Template</vt:lpstr>
      <vt:lpstr>Custom Design</vt:lpstr>
      <vt:lpstr>1_IR Template</vt:lpstr>
      <vt:lpstr>Office Theme</vt:lpstr>
      <vt:lpstr>AASLD 2024 Theme</vt:lpstr>
      <vt:lpstr>Content page - no line</vt:lpstr>
      <vt:lpstr>Prism 8</vt:lpstr>
      <vt:lpstr>PowerPoint Presentation</vt:lpstr>
      <vt:lpstr>Disclosures : robertgish.com</vt:lpstr>
      <vt:lpstr>The success of HDV reflex testing has been shown in  NYC Spain  England  France  …………..</vt:lpstr>
      <vt:lpstr>RECOMMENDATIONS AND RATIONALE – HDV testing - Who to test?</vt:lpstr>
      <vt:lpstr>RECOMMENDATIONS – HDV testing    How to test?</vt:lpstr>
      <vt:lpstr>There are Unmet Needs Across the HDV Care Cascade</vt:lpstr>
      <vt:lpstr>HDV Screening Occurs Inconsistently in HBV Patients Despite the Known Risk of Co-infection/Superinfection</vt:lpstr>
      <vt:lpstr>PowerPoint Presentation</vt:lpstr>
      <vt:lpstr>HDV Screening at University Hospital of Bordeaux</vt:lpstr>
      <vt:lpstr>Screening of HDV in HBsAg+ Patients in Barcelona – Are EASL Guidelines Implemented?</vt:lpstr>
      <vt:lpstr>PowerPoint Presentation</vt:lpstr>
      <vt:lpstr>HBsAg-Positive Reflex to Anti-HDV</vt:lpstr>
      <vt:lpstr>PowerPoint Presentation</vt:lpstr>
      <vt:lpstr>HDV Reflex Testing Program Outcome in France</vt:lpstr>
      <vt:lpstr>PowerPoint Presentation</vt:lpstr>
      <vt:lpstr>Implementation of  HBsAg to HDV Ab Reflex Testing in a  New York City Health System  </vt:lpstr>
      <vt:lpstr>PowerPoint Presentation</vt:lpstr>
      <vt:lpstr>Background</vt:lpstr>
      <vt:lpstr>PowerPoint Presentation</vt:lpstr>
      <vt:lpstr>Aims</vt:lpstr>
      <vt:lpstr>MSHS Liver Population Health Infrastructure</vt:lpstr>
      <vt:lpstr>PowerPoint Presentation</vt:lpstr>
      <vt:lpstr>Challenges Encountered in Implementation Process</vt:lpstr>
      <vt:lpstr>PowerPoint Presentation</vt:lpstr>
      <vt:lpstr>Ordering from the Care Gap Tab in EPIC EMR</vt:lpstr>
      <vt:lpstr>Provider Tip Sheet</vt:lpstr>
      <vt:lpstr>HDV Ab Screening Rate Among HBsAg+ Unique Patients</vt:lpstr>
      <vt:lpstr>PowerPoint Presentation</vt:lpstr>
      <vt:lpstr>Reflex Testing by Department Type</vt:lpstr>
      <vt:lpstr>Reflex Uptake over Time</vt:lpstr>
      <vt:lpstr>Reflex Uptake Over Time Compared to Non-Reflex HBsAg in Primary Care</vt:lpstr>
      <vt:lpstr>PowerPoint Presentation</vt:lpstr>
      <vt:lpstr>Acknowledgments</vt:lpstr>
      <vt:lpstr>HBsAg-Positive Reflex to Anti-HDV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Lavigne</dc:creator>
  <cp:lastModifiedBy>Robert Gish</cp:lastModifiedBy>
  <cp:revision>24</cp:revision>
  <cp:lastPrinted>2021-11-25T14:11:36Z</cp:lastPrinted>
  <dcterms:created xsi:type="dcterms:W3CDTF">2018-05-31T15:44:29Z</dcterms:created>
  <dcterms:modified xsi:type="dcterms:W3CDTF">2025-03-07T06:38:48Z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0x010100813E43700B4E924EAC504C76A6F14554</vt:lpwstr>
  </property>
  <property fmtid="{D5CDD505-2E9C-101B-9397-08002B2CF9AE}" pid="3" name="MSIP_Label_16de74a9-4f8a-4c74-b507-22417e17d25b_SiteId">
    <vt:lpwstr>a5a8bcaa-3292-41e6-b735-5e8b21f4dbfd</vt:lpwstr>
  </property>
  <property fmtid="{D5CDD505-2E9C-101B-9397-08002B2CF9AE}" pid="4" name="MSIP_Label_16de74a9-4f8a-4c74-b507-22417e17d25b_ActionId">
    <vt:lpwstr>a7dcee08-3f56-416d-8360-14f8371b5063</vt:lpwstr>
  </property>
  <property fmtid="{D5CDD505-2E9C-101B-9397-08002B2CF9AE}" pid="5" name="MSIP_Label_16de74a9-4f8a-4c74-b507-22417e17d25b_Method">
    <vt:lpwstr>Privileged</vt:lpwstr>
  </property>
  <property fmtid="{D5CDD505-2E9C-101B-9397-08002B2CF9AE}" pid="6" name="MSIP_Label_16de74a9-4f8a-4c74-b507-22417e17d25b_Name">
    <vt:lpwstr>16de74a9-4f8a-4c74-b507-22417e17d25b</vt:lpwstr>
  </property>
  <property fmtid="{D5CDD505-2E9C-101B-9397-08002B2CF9AE}" pid="7" name="MSIP_Label_16de74a9-4f8a-4c74-b507-22417e17d25b_Enabled">
    <vt:lpwstr>true</vt:lpwstr>
  </property>
  <property fmtid="{D5CDD505-2E9C-101B-9397-08002B2CF9AE}" pid="8" name="MSIP_Label_16de74a9-4f8a-4c74-b507-22417e17d25b_ContentBits">
    <vt:lpwstr>0</vt:lpwstr>
  </property>
  <property fmtid="{D5CDD505-2E9C-101B-9397-08002B2CF9AE}" pid="9" name="MSIP_Label_16de74a9-4f8a-4c74-b507-22417e17d25b_SetDate">
    <vt:lpwstr>2021-11-19T23:06:43Z</vt:lpwstr>
  </property>
</Properties>
</file>